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09" r:id="rId2"/>
    <p:sldId id="288" r:id="rId3"/>
    <p:sldId id="289" r:id="rId4"/>
    <p:sldId id="290" r:id="rId5"/>
    <p:sldId id="291" r:id="rId6"/>
    <p:sldId id="292" r:id="rId7"/>
    <p:sldId id="293" r:id="rId8"/>
    <p:sldId id="294" r:id="rId9"/>
    <p:sldId id="265" r:id="rId10"/>
    <p:sldId id="266" r:id="rId11"/>
    <p:sldId id="267" r:id="rId12"/>
    <p:sldId id="269" r:id="rId13"/>
    <p:sldId id="256" r:id="rId14"/>
    <p:sldId id="257" r:id="rId15"/>
    <p:sldId id="258" r:id="rId16"/>
    <p:sldId id="259" r:id="rId17"/>
    <p:sldId id="260" r:id="rId18"/>
    <p:sldId id="261" r:id="rId19"/>
    <p:sldId id="279" r:id="rId20"/>
    <p:sldId id="280" r:id="rId21"/>
    <p:sldId id="281" r:id="rId22"/>
    <p:sldId id="282" r:id="rId23"/>
    <p:sldId id="273" r:id="rId24"/>
    <p:sldId id="278" r:id="rId25"/>
    <p:sldId id="274" r:id="rId26"/>
    <p:sldId id="277" r:id="rId27"/>
    <p:sldId id="263" r:id="rId28"/>
    <p:sldId id="284" r:id="rId29"/>
    <p:sldId id="300" r:id="rId30"/>
    <p:sldId id="301" r:id="rId31"/>
    <p:sldId id="302" r:id="rId32"/>
    <p:sldId id="295" r:id="rId33"/>
    <p:sldId id="298" r:id="rId34"/>
    <p:sldId id="296" r:id="rId35"/>
    <p:sldId id="297" r:id="rId36"/>
    <p:sldId id="303" r:id="rId37"/>
    <p:sldId id="304" r:id="rId38"/>
    <p:sldId id="305" r:id="rId39"/>
    <p:sldId id="306" r:id="rId40"/>
    <p:sldId id="307" r:id="rId41"/>
    <p:sldId id="299" r:id="rId42"/>
    <p:sldId id="283" r:id="rId43"/>
    <p:sldId id="287" r:id="rId44"/>
    <p:sldId id="308"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6A877-1FB7-4EC7-A58C-ED68951BDAF7}" type="datetimeFigureOut">
              <a:rPr lang="tr-TR" smtClean="0"/>
              <a:t>12.09.2022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732F19-6224-446D-A32C-39E237055C71}" type="slidenum">
              <a:rPr lang="tr-TR" smtClean="0"/>
              <a:t>‹#›</a:t>
            </a:fld>
            <a:endParaRPr lang="tr-TR"/>
          </a:p>
        </p:txBody>
      </p:sp>
    </p:spTree>
    <p:extLst>
      <p:ext uri="{BB962C8B-B14F-4D97-AF65-F5344CB8AC3E}">
        <p14:creationId xmlns:p14="http://schemas.microsoft.com/office/powerpoint/2010/main" val="185291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8732F19-6224-446D-A32C-39E237055C71}" type="slidenum">
              <a:rPr lang="tr-TR" smtClean="0"/>
              <a:t>30</a:t>
            </a:fld>
            <a:endParaRPr lang="tr-TR"/>
          </a:p>
        </p:txBody>
      </p:sp>
    </p:spTree>
    <p:extLst>
      <p:ext uri="{BB962C8B-B14F-4D97-AF65-F5344CB8AC3E}">
        <p14:creationId xmlns:p14="http://schemas.microsoft.com/office/powerpoint/2010/main" val="282702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8732F19-6224-446D-A32C-39E237055C71}" type="slidenum">
              <a:rPr lang="tr-TR" smtClean="0"/>
              <a:t>31</a:t>
            </a:fld>
            <a:endParaRPr lang="tr-TR"/>
          </a:p>
        </p:txBody>
      </p:sp>
    </p:spTree>
    <p:extLst>
      <p:ext uri="{BB962C8B-B14F-4D97-AF65-F5344CB8AC3E}">
        <p14:creationId xmlns:p14="http://schemas.microsoft.com/office/powerpoint/2010/main" val="101101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22165D5A-539D-405E-A45C-1B8285CE45CB}" type="datetimeFigureOut">
              <a:rPr lang="tr-TR" smtClean="0"/>
              <a:t>12.09.2022</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9479F81-656C-43C3-9B5C-695C63DA0ED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2165D5A-539D-405E-A45C-1B8285CE45CB}" type="datetimeFigureOut">
              <a:rPr lang="tr-TR" smtClean="0"/>
              <a:t>12.09.2022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479F81-656C-43C3-9B5C-695C63DA0ED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2165D5A-539D-405E-A45C-1B8285CE45CB}" type="datetimeFigureOut">
              <a:rPr lang="tr-TR" smtClean="0"/>
              <a:t>12.09.2022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479F81-656C-43C3-9B5C-695C63DA0ED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22165D5A-539D-405E-A45C-1B8285CE45CB}" type="datetimeFigureOut">
              <a:rPr lang="tr-TR" smtClean="0"/>
              <a:t>12.09.2022</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19479F81-656C-43C3-9B5C-695C63DA0ED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22165D5A-539D-405E-A45C-1B8285CE45CB}" type="datetimeFigureOut">
              <a:rPr lang="tr-TR" smtClean="0"/>
              <a:t>12.09.2022</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19479F81-656C-43C3-9B5C-695C63DA0EDC}"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22165D5A-539D-405E-A45C-1B8285CE45CB}" type="datetimeFigureOut">
              <a:rPr lang="tr-TR" smtClean="0"/>
              <a:t>12.09.2022</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19479F81-656C-43C3-9B5C-695C63DA0ED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22165D5A-539D-405E-A45C-1B8285CE45CB}" type="datetimeFigureOut">
              <a:rPr lang="tr-TR" smtClean="0"/>
              <a:t>12.09.2022</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19479F81-656C-43C3-9B5C-695C63DA0ED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2165D5A-539D-405E-A45C-1B8285CE45CB}" type="datetimeFigureOut">
              <a:rPr lang="tr-TR" smtClean="0"/>
              <a:t>12.09.2022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9479F81-656C-43C3-9B5C-695C63DA0ED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22165D5A-539D-405E-A45C-1B8285CE45CB}" type="datetimeFigureOut">
              <a:rPr lang="tr-TR" smtClean="0"/>
              <a:t>12.09.2022</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19479F81-656C-43C3-9B5C-695C63DA0ED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22165D5A-539D-405E-A45C-1B8285CE45CB}" type="datetimeFigureOut">
              <a:rPr lang="tr-TR" smtClean="0"/>
              <a:t>12.09.2022</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19479F81-656C-43C3-9B5C-695C63DA0ED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22165D5A-539D-405E-A45C-1B8285CE45CB}" type="datetimeFigureOut">
              <a:rPr lang="tr-TR" smtClean="0"/>
              <a:t>12.09.2022</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19479F81-656C-43C3-9B5C-695C63DA0ED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2165D5A-539D-405E-A45C-1B8285CE45CB}" type="datetimeFigureOut">
              <a:rPr lang="tr-TR" smtClean="0"/>
              <a:t>12.09.2022</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9479F81-656C-43C3-9B5C-695C63DA0EDC}"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643" y="2369951"/>
            <a:ext cx="8062912" cy="1470025"/>
          </a:xfrm>
        </p:spPr>
        <p:txBody>
          <a:bodyPr/>
          <a:lstStyle/>
          <a:p>
            <a:pPr algn="ctr"/>
            <a:r>
              <a:rPr lang="tr-TR" dirty="0" smtClean="0"/>
              <a:t>ÖFKE KONTROLÜ</a:t>
            </a:r>
            <a:endParaRPr lang="tr-TR" dirty="0"/>
          </a:p>
        </p:txBody>
      </p:sp>
      <p:sp>
        <p:nvSpPr>
          <p:cNvPr id="3" name="Alt Başlık 2"/>
          <p:cNvSpPr>
            <a:spLocks noGrp="1"/>
          </p:cNvSpPr>
          <p:nvPr>
            <p:ph type="subTitle" idx="1"/>
          </p:nvPr>
        </p:nvSpPr>
        <p:spPr>
          <a:xfrm>
            <a:off x="531643" y="4221088"/>
            <a:ext cx="8062912" cy="2304256"/>
          </a:xfrm>
        </p:spPr>
        <p:txBody>
          <a:bodyPr>
            <a:normAutofit/>
          </a:bodyPr>
          <a:lstStyle/>
          <a:p>
            <a:pPr algn="ctr"/>
            <a:r>
              <a:rPr lang="tr-TR" b="1" dirty="0" smtClean="0"/>
              <a:t>ÇANKAYA </a:t>
            </a:r>
          </a:p>
          <a:p>
            <a:pPr algn="ctr"/>
            <a:r>
              <a:rPr lang="tr-TR" b="1" dirty="0" smtClean="0"/>
              <a:t>REHBERLİK ve ARAŞTIRMA MERKEZİ</a:t>
            </a:r>
          </a:p>
          <a:p>
            <a:pPr algn="ctr"/>
            <a:endParaRPr lang="tr-TR" b="1" dirty="0"/>
          </a:p>
          <a:p>
            <a:pPr algn="ctr"/>
            <a:endParaRPr lang="tr-TR" b="1" dirty="0" smtClean="0"/>
          </a:p>
          <a:p>
            <a:pPr algn="ctr"/>
            <a:r>
              <a:rPr lang="tr-TR" sz="2400" b="1" dirty="0" smtClean="0"/>
              <a:t>2022</a:t>
            </a:r>
            <a:endParaRPr lang="tr-TR" sz="2400" b="1"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75856" y="260648"/>
            <a:ext cx="2232248" cy="2232248"/>
          </a:xfrm>
          <a:prstGeom prst="rect">
            <a:avLst/>
          </a:prstGeom>
        </p:spPr>
      </p:pic>
    </p:spTree>
    <p:extLst>
      <p:ext uri="{BB962C8B-B14F-4D97-AF65-F5344CB8AC3E}">
        <p14:creationId xmlns:p14="http://schemas.microsoft.com/office/powerpoint/2010/main" val="216540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131566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25252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298559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528" y="0"/>
            <a:ext cx="9324528" cy="687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107504" y="243297"/>
            <a:ext cx="923925" cy="923925"/>
          </a:xfrm>
          <a:prstGeom prst="rect">
            <a:avLst/>
          </a:prstGeom>
        </p:spPr>
      </p:pic>
    </p:spTree>
    <p:extLst>
      <p:ext uri="{BB962C8B-B14F-4D97-AF65-F5344CB8AC3E}">
        <p14:creationId xmlns:p14="http://schemas.microsoft.com/office/powerpoint/2010/main" val="2250795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latin typeface="Comic Sans MS" panose="030F0702030302020204" pitchFamily="66" charset="0"/>
              </a:rPr>
              <a:t>Bilişsel Davranışçı Yaklaşım</a:t>
            </a:r>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46857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smtClean="0">
                <a:latin typeface="Comic Sans MS" panose="030F0702030302020204" pitchFamily="66" charset="0"/>
              </a:rPr>
              <a:t>Bilişsel yaklaşım bilgi işleme modeline dayanır ve bilişsel işlevler üzerinde durulur.</a:t>
            </a:r>
          </a:p>
          <a:p>
            <a:r>
              <a:rPr lang="tr-TR" dirty="0" smtClean="0">
                <a:latin typeface="Comic Sans MS" panose="030F0702030302020204" pitchFamily="66" charset="0"/>
              </a:rPr>
              <a:t>Bilişsel işlev: kişinin kendisi, çevresi, yaşantıları ve geleceğiyle ilgili algıları, anlamlandırmaları, yorumları, düşünceleri ve değerlendirmeleridir.</a:t>
            </a:r>
          </a:p>
          <a:p>
            <a:r>
              <a:rPr lang="tr-TR" dirty="0" smtClean="0">
                <a:latin typeface="Comic Sans MS" panose="030F0702030302020204" pitchFamily="66" charset="0"/>
              </a:rPr>
              <a:t>Bilişsel yaklaşım temel olarak olayların kendisinden çok algılama ve yorumlama tarzına önem verir.</a:t>
            </a:r>
          </a:p>
          <a:p>
            <a:r>
              <a:rPr lang="tr-TR" dirty="0" smtClean="0">
                <a:latin typeface="Comic Sans MS" panose="030F0702030302020204" pitchFamily="66" charset="0"/>
              </a:rPr>
              <a:t>Süreçte düşünce, duygu. Ve davranışlar arasındaki ilişkiler konusunda çalışılır ve “şimdi ve burada” üzerine odaklanılır.</a:t>
            </a:r>
          </a:p>
          <a:p>
            <a:r>
              <a:rPr lang="tr-TR" dirty="0" smtClean="0">
                <a:latin typeface="Comic Sans MS" panose="030F0702030302020204" pitchFamily="66" charset="0"/>
              </a:rPr>
              <a:t>Bilişsel modele göre A noktasında yaşanan bir olay C noktasında verilen duygusal yanıt, B noktasında A olayı ile ilgili olarak yapılan yoruma bağlıdır.</a:t>
            </a:r>
          </a:p>
          <a:p>
            <a:r>
              <a:rPr lang="tr-TR" dirty="0" smtClean="0">
                <a:latin typeface="Comic Sans MS" panose="030F0702030302020204" pitchFamily="66" charset="0"/>
              </a:rPr>
              <a:t>Amaç bilişsel değişiklikler olmasıdır.</a:t>
            </a:r>
          </a:p>
          <a:p>
            <a:endParaRPr lang="tr-TR"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89596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85490" y="260648"/>
            <a:ext cx="8229600" cy="1399032"/>
          </a:xfrm>
        </p:spPr>
        <p:txBody>
          <a:bodyPr/>
          <a:lstStyle/>
          <a:p>
            <a:r>
              <a:rPr lang="tr-TR" dirty="0" smtClean="0"/>
              <a:t>Bilişsel yapı üç katmandan oluşur;</a:t>
            </a:r>
            <a:endParaRPr lang="tr-TR" dirty="0"/>
          </a:p>
        </p:txBody>
      </p:sp>
      <p:sp>
        <p:nvSpPr>
          <p:cNvPr id="3" name="İçerik Yer Tutucusu 2"/>
          <p:cNvSpPr>
            <a:spLocks noGrp="1"/>
          </p:cNvSpPr>
          <p:nvPr>
            <p:ph idx="1"/>
          </p:nvPr>
        </p:nvSpPr>
        <p:spPr/>
        <p:txBody>
          <a:bodyPr/>
          <a:lstStyle/>
          <a:p>
            <a:r>
              <a:rPr lang="tr-TR" dirty="0" smtClean="0">
                <a:latin typeface="Comic Sans MS" panose="030F0702030302020204" pitchFamily="66" charset="0"/>
              </a:rPr>
              <a:t>Otomatik düşünceler</a:t>
            </a:r>
          </a:p>
          <a:p>
            <a:r>
              <a:rPr lang="tr-TR" dirty="0" smtClean="0">
                <a:latin typeface="Comic Sans MS" panose="030F0702030302020204" pitchFamily="66" charset="0"/>
              </a:rPr>
              <a:t>Ara inançlar, tutumlar ve </a:t>
            </a:r>
            <a:r>
              <a:rPr lang="tr-TR" dirty="0" err="1" smtClean="0">
                <a:latin typeface="Comic Sans MS" panose="030F0702030302020204" pitchFamily="66" charset="0"/>
              </a:rPr>
              <a:t>sayıtlılar</a:t>
            </a:r>
            <a:endParaRPr lang="tr-TR" dirty="0" smtClean="0">
              <a:latin typeface="Comic Sans MS" panose="030F0702030302020204" pitchFamily="66" charset="0"/>
            </a:endParaRPr>
          </a:p>
          <a:p>
            <a:r>
              <a:rPr lang="tr-TR" dirty="0" smtClean="0">
                <a:latin typeface="Comic Sans MS" panose="030F0702030302020204" pitchFamily="66" charset="0"/>
              </a:rPr>
              <a:t>Temel inanışlar</a:t>
            </a:r>
          </a:p>
          <a:p>
            <a:r>
              <a:rPr lang="tr-TR" dirty="0" smtClean="0">
                <a:latin typeface="Comic Sans MS" panose="030F0702030302020204" pitchFamily="66" charset="0"/>
              </a:rPr>
              <a:t>Süreçte otomatik düşünceler, ara inanışlar ve temel inançların saptanması , geçerlikleri ve faydaları öğrenilir.</a:t>
            </a:r>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909680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smtClean="0">
                <a:latin typeface="Comic Sans MS" panose="030F0702030302020204" pitchFamily="66" charset="0"/>
              </a:rPr>
              <a:t>Davranışçı Yaklaşım öğrenme ilkelerinin davranış bozukluklarının analiz ve tedavilerinde sistematik bir biçimde uygulanması olarak </a:t>
            </a:r>
            <a:r>
              <a:rPr lang="tr-TR" dirty="0" err="1" smtClean="0">
                <a:latin typeface="Comic Sans MS" panose="030F0702030302020204" pitchFamily="66" charset="0"/>
              </a:rPr>
              <a:t>tanımlanabilir.Bu</a:t>
            </a:r>
            <a:r>
              <a:rPr lang="tr-TR" dirty="0" smtClean="0">
                <a:latin typeface="Comic Sans MS" panose="030F0702030302020204" pitchFamily="66" charset="0"/>
              </a:rPr>
              <a:t> yaklaşım “semptom” adı verilen “hedef uyumsuz davranışı” doğrudan değiştirmeyi hedefler. Uygulamada hedef uyumsuz davranışın sıklığı, şiddeti ve bireyin yaşam alanında oluşturduğu kısıtlamalar tespit edilerek elde edilen bu bilgilerin beceriye dönüşmesi ve yaşama geçirilmesi hedeflenir ve bu amaçla oturumlar arasında bireyin yürüttüğü aktivitelere “ev ödevi” denir. Ev ödevleri sürecin hiç değişmeyen elemanlarından birisidir.</a:t>
            </a:r>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201425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latin typeface="Comic Sans MS" panose="030F0702030302020204" pitchFamily="66" charset="0"/>
              </a:rPr>
              <a:t>Bilişsel Davranışçı Yaklaşımın bir ucu bilişsel diğer ucu davranışçı geleneğe yaklaşmaktadır ve bireyin kimi yanlış inançlarını fark etmesini, bazı durumlarda da bunların nasıl oluştuğunu keşfetmesini amaçlar ve bu </a:t>
            </a:r>
            <a:r>
              <a:rPr lang="tr-TR" dirty="0" err="1" smtClean="0">
                <a:latin typeface="Comic Sans MS" panose="030F0702030302020204" pitchFamily="66" charset="0"/>
              </a:rPr>
              <a:t>bu</a:t>
            </a:r>
            <a:r>
              <a:rPr lang="tr-TR" dirty="0" smtClean="0">
                <a:latin typeface="Comic Sans MS" panose="030F0702030302020204" pitchFamily="66" charset="0"/>
              </a:rPr>
              <a:t> aşamadan sonra yanlış inançlarını değiştirme ve kendisini rahatsız eden davranış kalıplarından kurtulma yoluyla kendisiyle ilgili gerçekçi inanışlar geliştirebilmesi ve istemediği davranış kalıplarını bırakması yönünde yürütülen bir çalışmadır.</a:t>
            </a:r>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811094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latin typeface="Comic Sans MS" panose="030F0702030302020204" pitchFamily="66" charset="0"/>
              </a:rPr>
              <a:t>Neden </a:t>
            </a:r>
            <a:r>
              <a:rPr lang="tr-TR" dirty="0">
                <a:latin typeface="Comic Sans MS" panose="030F0702030302020204" pitchFamily="66" charset="0"/>
              </a:rPr>
              <a:t>bu gruba katıldınız?</a:t>
            </a:r>
          </a:p>
          <a:p>
            <a:r>
              <a:rPr lang="tr-TR" dirty="0" smtClean="0">
                <a:latin typeface="Comic Sans MS" panose="030F0702030302020204" pitchFamily="66" charset="0"/>
              </a:rPr>
              <a:t>Bu </a:t>
            </a:r>
            <a:r>
              <a:rPr lang="tr-TR" dirty="0">
                <a:latin typeface="Comic Sans MS" panose="030F0702030302020204" pitchFamily="66" charset="0"/>
              </a:rPr>
              <a:t>grup çalışmasının sonunda neler kazanmayı düşünüyorsunuz?</a:t>
            </a:r>
          </a:p>
          <a:p>
            <a:r>
              <a:rPr lang="tr-TR" dirty="0" smtClean="0">
                <a:latin typeface="Comic Sans MS" panose="030F0702030302020204" pitchFamily="66" charset="0"/>
              </a:rPr>
              <a:t>Bu </a:t>
            </a:r>
            <a:r>
              <a:rPr lang="tr-TR" dirty="0">
                <a:latin typeface="Comic Sans MS" panose="030F0702030302020204" pitchFamily="66" charset="0"/>
              </a:rPr>
              <a:t>çalışmanın amacınıza uygun olduğunu ve sizin için etkili olacağını düşünüyor musunuz?</a:t>
            </a:r>
          </a:p>
          <a:p>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036413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20" y="0"/>
            <a:ext cx="925252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859194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a:latin typeface="Comic Sans MS" panose="030F0702030302020204" pitchFamily="66" charset="0"/>
              </a:rPr>
              <a:t>Öfke kavramıyla ilgili olarak yapılan çalışmalar incelendiğinde, bilimsel anlamda yapılan çalışmaların 1975 yılında </a:t>
            </a:r>
            <a:r>
              <a:rPr lang="tr-TR" dirty="0" err="1">
                <a:latin typeface="Comic Sans MS" panose="030F0702030302020204" pitchFamily="66" charset="0"/>
              </a:rPr>
              <a:t>Novaco</a:t>
            </a:r>
            <a:r>
              <a:rPr lang="tr-TR" dirty="0">
                <a:latin typeface="Comic Sans MS" panose="030F0702030302020204" pitchFamily="66" charset="0"/>
              </a:rPr>
              <a:t> ile başladığını görmekteyiz.</a:t>
            </a:r>
          </a:p>
          <a:p>
            <a:r>
              <a:rPr lang="tr-TR" dirty="0">
                <a:latin typeface="Comic Sans MS" panose="030F0702030302020204" pitchFamily="66" charset="0"/>
              </a:rPr>
              <a:t>Hakkımız olanı alamadığımız, incindiğimiz, gereksinimlerimiz ya da isteklerimiz doğru şekilde karşılanmadığı, işlerin yolunda gitmediği ve yaşantımızda önemli bir duygusal sorunu ihmal ettiğimiz zaman yaşanan duygu öfkedir. Bu haliyle öfke güçlü bir duygu ve önemli bir işarettir. ( </a:t>
            </a:r>
            <a:r>
              <a:rPr lang="tr-TR" dirty="0" err="1">
                <a:latin typeface="Comic Sans MS" panose="030F0702030302020204" pitchFamily="66" charset="0"/>
              </a:rPr>
              <a:t>Lerner</a:t>
            </a:r>
            <a:r>
              <a:rPr lang="tr-TR" dirty="0">
                <a:latin typeface="Comic Sans MS" panose="030F0702030302020204" pitchFamily="66" charset="0"/>
              </a:rPr>
              <a:t>, 1995:5 ).</a:t>
            </a:r>
          </a:p>
          <a:p>
            <a:r>
              <a:rPr lang="tr-TR" dirty="0">
                <a:latin typeface="Comic Sans MS" panose="030F0702030302020204" pitchFamily="66" charset="0"/>
              </a:rPr>
              <a:t>Yaşanan öfke duygusu gerçekte doğal bir duygudur, öfkenin sonucunda kişisel işlevlerde bir bozulma oluyorsa ve öfke, uzun, yoğun ve aşırı yaşanıyorsa, uygunsuz bir şekilde ifade ediliyorsa problem oluşturur ( </a:t>
            </a:r>
            <a:r>
              <a:rPr lang="tr-TR" dirty="0" err="1">
                <a:latin typeface="Comic Sans MS" panose="030F0702030302020204" pitchFamily="66" charset="0"/>
              </a:rPr>
              <a:t>Hagiliassis</a:t>
            </a:r>
            <a:r>
              <a:rPr lang="tr-TR" dirty="0">
                <a:latin typeface="Comic Sans MS" panose="030F0702030302020204" pitchFamily="66" charset="0"/>
              </a:rPr>
              <a:t>, 2005: 89 </a:t>
            </a:r>
            <a:r>
              <a:rPr lang="tr-TR" dirty="0" smtClean="0">
                <a:latin typeface="Comic Sans MS" panose="030F0702030302020204" pitchFamily="66" charset="0"/>
              </a:rPr>
              <a:t>)</a:t>
            </a:r>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754669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 y="0"/>
            <a:ext cx="925252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326698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 y="0"/>
            <a:ext cx="925252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739048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35" y="0"/>
            <a:ext cx="9144000" cy="6825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291611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570262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75383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71400"/>
            <a:ext cx="9110720" cy="734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868013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280" y="0"/>
            <a:ext cx="925251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626959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938275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94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80943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91096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latin typeface="Comic Sans MS" panose="030F0702030302020204" pitchFamily="66" charset="0"/>
              </a:rPr>
              <a:t>Yaşanan ve doğal olan bu duygu belirli sınırlar içinde kaldığı ölçüde, karşılaşılan engeli aşmak ve hoş olmayan durumdan kurtulmak için bireye gerekli tutum ve davranışta bulunma olanağı verir. Bu haliyle öfke normal ve sağlıklıdır. Bu şekilde </a:t>
            </a:r>
            <a:r>
              <a:rPr lang="tr-TR" dirty="0" err="1">
                <a:latin typeface="Comic Sans MS" panose="030F0702030302020204" pitchFamily="66" charset="0"/>
              </a:rPr>
              <a:t>dışlaştırılmış</a:t>
            </a:r>
            <a:r>
              <a:rPr lang="tr-TR" dirty="0">
                <a:latin typeface="Comic Sans MS" panose="030F0702030302020204" pitchFamily="66" charset="0"/>
              </a:rPr>
              <a:t> öfke amaca yöneliktir. Çoğunlukla toplumsal olarak kabul edilebilir bir biçimdedir ve çoğu zaman uzun vadede kişiye yarar getirir ( </a:t>
            </a:r>
            <a:r>
              <a:rPr lang="tr-TR" dirty="0" err="1">
                <a:latin typeface="Comic Sans MS" panose="030F0702030302020204" pitchFamily="66" charset="0"/>
              </a:rPr>
              <a:t>Baltaş</a:t>
            </a:r>
            <a:r>
              <a:rPr lang="tr-TR" dirty="0">
                <a:latin typeface="Comic Sans MS" panose="030F0702030302020204" pitchFamily="66" charset="0"/>
              </a:rPr>
              <a:t> ve </a:t>
            </a:r>
            <a:r>
              <a:rPr lang="tr-TR" dirty="0" err="1">
                <a:latin typeface="Comic Sans MS" panose="030F0702030302020204" pitchFamily="66" charset="0"/>
              </a:rPr>
              <a:t>Baltaş</a:t>
            </a:r>
            <a:r>
              <a:rPr lang="tr-TR" dirty="0">
                <a:latin typeface="Comic Sans MS" panose="030F0702030302020204" pitchFamily="66" charset="0"/>
              </a:rPr>
              <a:t>, 1997: 28 )</a:t>
            </a:r>
          </a:p>
          <a:p>
            <a:r>
              <a:rPr lang="tr-TR" dirty="0">
                <a:latin typeface="Comic Sans MS" panose="030F0702030302020204" pitchFamily="66" charset="0"/>
              </a:rPr>
              <a:t>Öfke, genellikle engellenme, haksızlığa uğrama, eleştirilme, küçümsenme gibi rahatsız edici durumlarda ortaya çıkan önceden planlanmamış duygusal bir durumdur ( </a:t>
            </a:r>
            <a:r>
              <a:rPr lang="tr-TR" dirty="0" err="1">
                <a:latin typeface="Comic Sans MS" panose="030F0702030302020204" pitchFamily="66" charset="0"/>
              </a:rPr>
              <a:t>Törestad</a:t>
            </a:r>
            <a:r>
              <a:rPr lang="tr-TR" dirty="0">
                <a:latin typeface="Comic Sans MS" panose="030F0702030302020204" pitchFamily="66" charset="0"/>
              </a:rPr>
              <a:t>, 1990 )</a:t>
            </a:r>
          </a:p>
          <a:p>
            <a:endParaRPr lang="tr-TR" dirty="0"/>
          </a:p>
          <a:p>
            <a:endParaRPr lang="tr-TR"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769549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4"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626606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4"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035614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7494"/>
            <a:ext cx="7571184" cy="1399032"/>
          </a:xfrm>
        </p:spPr>
        <p:txBody>
          <a:bodyPr>
            <a:normAutofit/>
          </a:bodyPr>
          <a:lstStyle/>
          <a:p>
            <a:pPr algn="ctr"/>
            <a:r>
              <a:rPr lang="tr-TR" sz="3200" dirty="0" err="1">
                <a:latin typeface="Comic Sans MS" panose="030F0702030302020204" pitchFamily="66" charset="0"/>
              </a:rPr>
              <a:t>Ellis’in</a:t>
            </a:r>
            <a:r>
              <a:rPr lang="tr-TR" sz="3200" dirty="0">
                <a:latin typeface="Comic Sans MS" panose="030F0702030302020204" pitchFamily="66" charset="0"/>
              </a:rPr>
              <a:t> Modeline göre </a:t>
            </a:r>
            <a:r>
              <a:rPr lang="tr-TR" sz="3200" dirty="0" smtClean="0">
                <a:latin typeface="Comic Sans MS" panose="030F0702030302020204" pitchFamily="66" charset="0"/>
              </a:rPr>
              <a:t>akıl dışı 12 </a:t>
            </a:r>
            <a:r>
              <a:rPr lang="tr-TR" sz="3200" dirty="0">
                <a:latin typeface="Comic Sans MS" panose="030F0702030302020204" pitchFamily="66" charset="0"/>
              </a:rPr>
              <a:t>temel </a:t>
            </a:r>
            <a:r>
              <a:rPr lang="tr-TR" sz="3200" dirty="0" smtClean="0">
                <a:latin typeface="Comic Sans MS" panose="030F0702030302020204" pitchFamily="66" charset="0"/>
              </a:rPr>
              <a:t>inanç</a:t>
            </a:r>
            <a:endParaRPr lang="tr-TR" sz="3200" dirty="0">
              <a:latin typeface="Comic Sans MS" panose="030F0702030302020204" pitchFamily="66" charset="0"/>
            </a:endParaRPr>
          </a:p>
        </p:txBody>
      </p:sp>
      <p:sp>
        <p:nvSpPr>
          <p:cNvPr id="3" name="İçerik Yer Tutucusu 2"/>
          <p:cNvSpPr>
            <a:spLocks noGrp="1"/>
          </p:cNvSpPr>
          <p:nvPr>
            <p:ph idx="1"/>
          </p:nvPr>
        </p:nvSpPr>
        <p:spPr/>
        <p:txBody>
          <a:bodyPr>
            <a:normAutofit fontScale="70000" lnSpcReduction="20000"/>
          </a:bodyPr>
          <a:lstStyle/>
          <a:p>
            <a:r>
              <a:rPr lang="tr-TR" dirty="0" smtClean="0">
                <a:latin typeface="Comic Sans MS" panose="030F0702030302020204" pitchFamily="66" charset="0"/>
              </a:rPr>
              <a:t>Herkes </a:t>
            </a:r>
            <a:r>
              <a:rPr lang="tr-TR" dirty="0">
                <a:latin typeface="Comic Sans MS" panose="030F0702030302020204" pitchFamily="66" charset="0"/>
              </a:rPr>
              <a:t>tarafından sevilip onaylanma fikri</a:t>
            </a:r>
          </a:p>
          <a:p>
            <a:r>
              <a:rPr lang="tr-TR" dirty="0" smtClean="0">
                <a:latin typeface="Comic Sans MS" panose="030F0702030302020204" pitchFamily="66" charset="0"/>
              </a:rPr>
              <a:t>Tamamen </a:t>
            </a:r>
            <a:r>
              <a:rPr lang="tr-TR" dirty="0">
                <a:latin typeface="Comic Sans MS" panose="030F0702030302020204" pitchFamily="66" charset="0"/>
              </a:rPr>
              <a:t>yetkin, başarılı, yetenekli olmak ve hata yapmamak gerektiği fikri</a:t>
            </a:r>
          </a:p>
          <a:p>
            <a:r>
              <a:rPr lang="tr-TR" dirty="0" smtClean="0">
                <a:latin typeface="Comic Sans MS" panose="030F0702030302020204" pitchFamily="66" charset="0"/>
              </a:rPr>
              <a:t>Kötü</a:t>
            </a:r>
            <a:r>
              <a:rPr lang="tr-TR" dirty="0">
                <a:latin typeface="Comic Sans MS" panose="030F0702030302020204" pitchFamily="66" charset="0"/>
              </a:rPr>
              <a:t>, ayıplanacak şeyler yapan, suçlu bireylerin günahları için ciddi biçimde ayıplanmasının, lanetlenmesinin ve cezalandırılmasının gerektiği fikri</a:t>
            </a:r>
          </a:p>
          <a:p>
            <a:r>
              <a:rPr lang="tr-TR" dirty="0" smtClean="0">
                <a:latin typeface="Comic Sans MS" panose="030F0702030302020204" pitchFamily="66" charset="0"/>
              </a:rPr>
              <a:t>Olaylar </a:t>
            </a:r>
            <a:r>
              <a:rPr lang="tr-TR" dirty="0">
                <a:latin typeface="Comic Sans MS" panose="030F0702030302020204" pitchFamily="66" charset="0"/>
              </a:rPr>
              <a:t>kendi istediği biçimde gelişmediğinde, bu yaşamın çok kötü, berbat, korkunç veya felaket olduğunu düşünme</a:t>
            </a:r>
          </a:p>
          <a:p>
            <a:r>
              <a:rPr lang="tr-TR" dirty="0" smtClean="0">
                <a:latin typeface="Comic Sans MS" panose="030F0702030302020204" pitchFamily="66" charset="0"/>
              </a:rPr>
              <a:t>Duygusal </a:t>
            </a:r>
            <a:r>
              <a:rPr lang="tr-TR" dirty="0">
                <a:latin typeface="Comic Sans MS" panose="030F0702030302020204" pitchFamily="66" charset="0"/>
              </a:rPr>
              <a:t>sıkıntıların dışsal olaylardan kaynaklandığı, depresyon düşmanlık gibi durumlardan kurtulmak ya da duyguları kontrol etmek için pek fazla becerimizin olmadığı fikri</a:t>
            </a:r>
          </a:p>
          <a:p>
            <a:r>
              <a:rPr lang="tr-TR" dirty="0" smtClean="0">
                <a:latin typeface="Comic Sans MS" panose="030F0702030302020204" pitchFamily="66" charset="0"/>
              </a:rPr>
              <a:t>Eğer </a:t>
            </a:r>
            <a:r>
              <a:rPr lang="tr-TR" dirty="0">
                <a:latin typeface="Comic Sans MS" panose="030F0702030302020204" pitchFamily="66" charset="0"/>
              </a:rPr>
              <a:t>bir şeyler tehlikeli ve korkutucu görünüyorsa, bu konuda üzülmek ve zihnini sürekli bu konu ile meşgul etmek gerektiği </a:t>
            </a:r>
            <a:r>
              <a:rPr lang="tr-TR" dirty="0" smtClean="0">
                <a:latin typeface="Comic Sans MS" panose="030F0702030302020204" pitchFamily="66" charset="0"/>
              </a:rPr>
              <a:t>fikri</a:t>
            </a:r>
            <a:endParaRPr lang="tr-TR" dirty="0">
              <a:latin typeface="Comic Sans MS" panose="030F0702030302020204" pitchFamily="66" charset="0"/>
            </a:endParaRPr>
          </a:p>
          <a:p>
            <a:pPr marL="64008" indent="0">
              <a:buNone/>
            </a:pPr>
            <a:endParaRPr lang="tr-TR"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049079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267494"/>
            <a:ext cx="7859216" cy="1399032"/>
          </a:xfrm>
        </p:spPr>
        <p:txBody>
          <a:bodyPr>
            <a:normAutofit/>
          </a:bodyPr>
          <a:lstStyle/>
          <a:p>
            <a:pPr algn="ctr"/>
            <a:r>
              <a:rPr lang="tr-TR" sz="3200" dirty="0" err="1">
                <a:latin typeface="Comic Sans MS" panose="030F0702030302020204" pitchFamily="66" charset="0"/>
              </a:rPr>
              <a:t>Ellis’in</a:t>
            </a:r>
            <a:r>
              <a:rPr lang="tr-TR" sz="3200" dirty="0">
                <a:latin typeface="Comic Sans MS" panose="030F0702030302020204" pitchFamily="66" charset="0"/>
              </a:rPr>
              <a:t> Modeline göre </a:t>
            </a:r>
            <a:r>
              <a:rPr lang="tr-TR" sz="3200" dirty="0" smtClean="0">
                <a:latin typeface="Comic Sans MS" panose="030F0702030302020204" pitchFamily="66" charset="0"/>
              </a:rPr>
              <a:t>akıl dışı 12 </a:t>
            </a:r>
            <a:r>
              <a:rPr lang="tr-TR" sz="3200" dirty="0">
                <a:latin typeface="Comic Sans MS" panose="030F0702030302020204" pitchFamily="66" charset="0"/>
              </a:rPr>
              <a:t>temel inanç</a:t>
            </a:r>
          </a:p>
        </p:txBody>
      </p:sp>
      <p:sp>
        <p:nvSpPr>
          <p:cNvPr id="3" name="İçerik Yer Tutucusu 2"/>
          <p:cNvSpPr>
            <a:spLocks noGrp="1"/>
          </p:cNvSpPr>
          <p:nvPr>
            <p:ph idx="1"/>
          </p:nvPr>
        </p:nvSpPr>
        <p:spPr/>
        <p:txBody>
          <a:bodyPr>
            <a:normAutofit fontScale="70000" lnSpcReduction="20000"/>
          </a:bodyPr>
          <a:lstStyle/>
          <a:p>
            <a:r>
              <a:rPr lang="tr-TR" dirty="0">
                <a:latin typeface="Comic Sans MS" panose="030F0702030302020204" pitchFamily="66" charset="0"/>
              </a:rPr>
              <a:t>Yaşamın pek çok güçlüğü ve sorumluluğu ile yüzleşmekten ve bunları üstlenmekten kaçınmak gerektiği fikri</a:t>
            </a:r>
          </a:p>
          <a:p>
            <a:r>
              <a:rPr lang="tr-TR" dirty="0" smtClean="0">
                <a:latin typeface="Comic Sans MS" panose="030F0702030302020204" pitchFamily="66" charset="0"/>
              </a:rPr>
              <a:t>Geçmişimizin </a:t>
            </a:r>
            <a:r>
              <a:rPr lang="tr-TR" dirty="0">
                <a:latin typeface="Comic Sans MS" panose="030F0702030302020204" pitchFamily="66" charset="0"/>
              </a:rPr>
              <a:t>çok önemli olduğu çünkü bütün yaşamı, bugünkü düşünce ve duygularımızı geçmişimizin belirlediği fikri</a:t>
            </a:r>
          </a:p>
          <a:p>
            <a:r>
              <a:rPr lang="tr-TR" dirty="0" smtClean="0">
                <a:latin typeface="Comic Sans MS" panose="030F0702030302020204" pitchFamily="66" charset="0"/>
              </a:rPr>
              <a:t>İnsanların </a:t>
            </a:r>
            <a:r>
              <a:rPr lang="tr-TR" dirty="0">
                <a:latin typeface="Comic Sans MS" panose="030F0702030302020204" pitchFamily="66" charset="0"/>
              </a:rPr>
              <a:t>ve şeylerin olduklarından daha iyi olmaları gerektiği, eğer yaşamın güçlüklerine iyi ve çabuk çözümler üretemiyorsan bunun çok kötü ve korkunç bir şey olduğu fikri</a:t>
            </a:r>
          </a:p>
          <a:p>
            <a:r>
              <a:rPr lang="tr-TR" dirty="0" smtClean="0">
                <a:latin typeface="Comic Sans MS" panose="030F0702030302020204" pitchFamily="66" charset="0"/>
              </a:rPr>
              <a:t>Atalet </a:t>
            </a:r>
            <a:r>
              <a:rPr lang="tr-TR" dirty="0">
                <a:latin typeface="Comic Sans MS" panose="030F0702030302020204" pitchFamily="66" charset="0"/>
              </a:rPr>
              <a:t>içinde, hareketsiz veya pasif bir biçimde durarak ve kendini bir şeye adamadan zamanını harcayarak mutlu olabileceği fikri</a:t>
            </a:r>
          </a:p>
          <a:p>
            <a:r>
              <a:rPr lang="tr-TR" dirty="0" smtClean="0">
                <a:latin typeface="Comic Sans MS" panose="030F0702030302020204" pitchFamily="66" charset="0"/>
              </a:rPr>
              <a:t>Rahat </a:t>
            </a:r>
            <a:r>
              <a:rPr lang="tr-TR" dirty="0">
                <a:latin typeface="Comic Sans MS" panose="030F0702030302020204" pitchFamily="66" charset="0"/>
              </a:rPr>
              <a:t>edebilmek için son derece düzenli olmak gerektiği fikri</a:t>
            </a:r>
          </a:p>
          <a:p>
            <a:r>
              <a:rPr lang="tr-TR" dirty="0" smtClean="0">
                <a:latin typeface="Comic Sans MS" panose="030F0702030302020204" pitchFamily="66" charset="0"/>
              </a:rPr>
              <a:t>Bir </a:t>
            </a:r>
            <a:r>
              <a:rPr lang="tr-TR" dirty="0">
                <a:latin typeface="Comic Sans MS" panose="030F0702030302020204" pitchFamily="66" charset="0"/>
              </a:rPr>
              <a:t>insan olarak kendi kendine verdiğin değerin, kendini kabulünün başarına ve insanların seni onaylama düzeyine bağlı olduğu fikridir.</a:t>
            </a:r>
          </a:p>
          <a:p>
            <a:endParaRPr lang="tr-TR"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167308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dirty="0" smtClean="0">
                <a:latin typeface="Comic Sans MS" panose="030F0702030302020204" pitchFamily="66" charset="0"/>
              </a:rPr>
              <a:t>Mantıksız inançların 4 temel özelliği</a:t>
            </a:r>
            <a:endParaRPr lang="tr-TR" sz="3600" dirty="0">
              <a:latin typeface="Comic Sans MS" panose="030F0702030302020204" pitchFamily="66" charset="0"/>
            </a:endParaRPr>
          </a:p>
        </p:txBody>
      </p:sp>
      <p:sp>
        <p:nvSpPr>
          <p:cNvPr id="3" name="İçerik Yer Tutucusu 2"/>
          <p:cNvSpPr>
            <a:spLocks noGrp="1"/>
          </p:cNvSpPr>
          <p:nvPr>
            <p:ph idx="1"/>
          </p:nvPr>
        </p:nvSpPr>
        <p:spPr/>
        <p:txBody>
          <a:bodyPr/>
          <a:lstStyle/>
          <a:p>
            <a:r>
              <a:rPr lang="tr-TR" dirty="0" err="1" smtClean="0">
                <a:latin typeface="Comic Sans MS" panose="030F0702030302020204" pitchFamily="66" charset="0"/>
              </a:rPr>
              <a:t>Meli</a:t>
            </a:r>
            <a:r>
              <a:rPr lang="tr-TR" dirty="0">
                <a:latin typeface="Comic Sans MS" panose="030F0702030302020204" pitchFamily="66" charset="0"/>
              </a:rPr>
              <a:t>/ Malılar ya da </a:t>
            </a:r>
            <a:r>
              <a:rPr lang="tr-TR" dirty="0" err="1">
                <a:latin typeface="Comic Sans MS" panose="030F0702030302020204" pitchFamily="66" charset="0"/>
              </a:rPr>
              <a:t>talepkarlık</a:t>
            </a:r>
            <a:endParaRPr lang="tr-TR" dirty="0">
              <a:latin typeface="Comic Sans MS" panose="030F0702030302020204" pitchFamily="66" charset="0"/>
            </a:endParaRPr>
          </a:p>
          <a:p>
            <a:r>
              <a:rPr lang="tr-TR" dirty="0" smtClean="0">
                <a:latin typeface="Comic Sans MS" panose="030F0702030302020204" pitchFamily="66" charset="0"/>
              </a:rPr>
              <a:t>Abartma/</a:t>
            </a:r>
            <a:r>
              <a:rPr lang="tr-TR" dirty="0" err="1" smtClean="0">
                <a:latin typeface="Comic Sans MS" panose="030F0702030302020204" pitchFamily="66" charset="0"/>
              </a:rPr>
              <a:t>felaketleştirme</a:t>
            </a:r>
            <a:endParaRPr lang="tr-TR" dirty="0">
              <a:latin typeface="Comic Sans MS" panose="030F0702030302020204" pitchFamily="66" charset="0"/>
            </a:endParaRPr>
          </a:p>
          <a:p>
            <a:r>
              <a:rPr lang="tr-TR" dirty="0" smtClean="0">
                <a:latin typeface="Comic Sans MS" panose="030F0702030302020204" pitchFamily="66" charset="0"/>
              </a:rPr>
              <a:t>Engellenmeye </a:t>
            </a:r>
            <a:r>
              <a:rPr lang="tr-TR" dirty="0">
                <a:latin typeface="Comic Sans MS" panose="030F0702030302020204" pitchFamily="66" charset="0"/>
              </a:rPr>
              <a:t>toleransın olmaması</a:t>
            </a:r>
          </a:p>
          <a:p>
            <a:r>
              <a:rPr lang="tr-TR" dirty="0" smtClean="0">
                <a:latin typeface="Comic Sans MS" panose="030F0702030302020204" pitchFamily="66" charset="0"/>
              </a:rPr>
              <a:t>Kendine </a:t>
            </a:r>
            <a:r>
              <a:rPr lang="tr-TR" dirty="0">
                <a:latin typeface="Comic Sans MS" panose="030F0702030302020204" pitchFamily="66" charset="0"/>
              </a:rPr>
              <a:t>ya da başkasına dair olumsuz ve genelleyici değerlendirmeler yapma</a:t>
            </a:r>
          </a:p>
          <a:p>
            <a:endParaRPr lang="tr-TR" dirty="0">
              <a:latin typeface="Comic Sans MS" panose="030F0702030302020204" pitchFamily="66"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207455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latin typeface="Comic Sans MS" panose="030F0702030302020204" pitchFamily="66" charset="0"/>
              </a:rPr>
              <a:t>Tetikleyici </a:t>
            </a:r>
            <a:r>
              <a:rPr lang="tr-TR" dirty="0">
                <a:latin typeface="Comic Sans MS" panose="030F0702030302020204" pitchFamily="66" charset="0"/>
              </a:rPr>
              <a:t>olay ve onun yanlış değerlendirilmesi sonucu oluşan yaşantı, öfkenin algılanmasıdır. </a:t>
            </a:r>
            <a:endParaRPr lang="tr-TR" dirty="0" smtClean="0">
              <a:latin typeface="Comic Sans MS" panose="030F0702030302020204" pitchFamily="66" charset="0"/>
            </a:endParaRPr>
          </a:p>
          <a:p>
            <a:r>
              <a:rPr lang="tr-TR" dirty="0" smtClean="0">
                <a:latin typeface="Comic Sans MS" panose="030F0702030302020204" pitchFamily="66" charset="0"/>
              </a:rPr>
              <a:t>Hem </a:t>
            </a:r>
            <a:r>
              <a:rPr lang="tr-TR" dirty="0">
                <a:latin typeface="Comic Sans MS" panose="030F0702030302020204" pitchFamily="66" charset="0"/>
              </a:rPr>
              <a:t>öfke duygusu, hem buna ilişkin düşünceler ve hem de fizyolojik ve motor tepkiler algılanır. </a:t>
            </a:r>
            <a:endParaRPr lang="tr-TR" dirty="0" smtClean="0">
              <a:latin typeface="Comic Sans MS" panose="030F0702030302020204" pitchFamily="66" charset="0"/>
            </a:endParaRPr>
          </a:p>
          <a:p>
            <a:r>
              <a:rPr lang="tr-TR" dirty="0" smtClean="0">
                <a:latin typeface="Comic Sans MS" panose="030F0702030302020204" pitchFamily="66" charset="0"/>
              </a:rPr>
              <a:t>Öfke </a:t>
            </a:r>
            <a:r>
              <a:rPr lang="tr-TR" dirty="0">
                <a:latin typeface="Comic Sans MS" panose="030F0702030302020204" pitchFamily="66" charset="0"/>
              </a:rPr>
              <a:t>daha sonra farklı şekillerde ifade edilir.</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56977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8240"/>
            <a:ext cx="9144001" cy="678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283723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8449354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485573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57133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latin typeface="Comic Sans MS" panose="030F0702030302020204" pitchFamily="66" charset="0"/>
              </a:rPr>
              <a:t>Öfke, özgün bilişsel ve algısal çarpıtma ve yetersizlikler, öznel etiketleme, fizyolojik değişimler ve hareket eğilimi ile ilişkili olumsuz ve </a:t>
            </a:r>
            <a:r>
              <a:rPr lang="tr-TR" dirty="0" err="1">
                <a:latin typeface="Comic Sans MS" panose="030F0702030302020204" pitchFamily="66" charset="0"/>
              </a:rPr>
              <a:t>fenomenolojik</a:t>
            </a:r>
            <a:r>
              <a:rPr lang="tr-TR" dirty="0">
                <a:latin typeface="Comic Sans MS" panose="030F0702030302020204" pitchFamily="66" charset="0"/>
              </a:rPr>
              <a:t> bir duygusal durumdur ( </a:t>
            </a:r>
            <a:r>
              <a:rPr lang="tr-TR" dirty="0" err="1">
                <a:latin typeface="Comic Sans MS" panose="030F0702030302020204" pitchFamily="66" charset="0"/>
              </a:rPr>
              <a:t>Kassino</a:t>
            </a:r>
            <a:r>
              <a:rPr lang="tr-TR" dirty="0">
                <a:latin typeface="Comic Sans MS" panose="030F0702030302020204" pitchFamily="66" charset="0"/>
              </a:rPr>
              <a:t> ve </a:t>
            </a:r>
            <a:r>
              <a:rPr lang="tr-TR" dirty="0" err="1">
                <a:latin typeface="Comic Sans MS" panose="030F0702030302020204" pitchFamily="66" charset="0"/>
              </a:rPr>
              <a:t>Sukhodolsky</a:t>
            </a:r>
            <a:r>
              <a:rPr lang="tr-TR" dirty="0">
                <a:latin typeface="Comic Sans MS" panose="030F0702030302020204" pitchFamily="66" charset="0"/>
              </a:rPr>
              <a:t>, 1995 )</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4358119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33" y="0"/>
            <a:ext cx="912436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763812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036496"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801532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7998"/>
            <a:ext cx="9323512" cy="716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144959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7494"/>
            <a:ext cx="7571184" cy="1399032"/>
          </a:xfrm>
        </p:spPr>
        <p:txBody>
          <a:bodyPr/>
          <a:lstStyle/>
          <a:p>
            <a:r>
              <a:rPr lang="tr-TR" dirty="0" smtClean="0"/>
              <a:t>Problem Çözme Basamakları</a:t>
            </a:r>
            <a:endParaRPr lang="tr-TR" dirty="0"/>
          </a:p>
        </p:txBody>
      </p:sp>
      <p:sp>
        <p:nvSpPr>
          <p:cNvPr id="3" name="İçerik Yer Tutucusu 2"/>
          <p:cNvSpPr>
            <a:spLocks noGrp="1"/>
          </p:cNvSpPr>
          <p:nvPr>
            <p:ph idx="1"/>
          </p:nvPr>
        </p:nvSpPr>
        <p:spPr/>
        <p:txBody>
          <a:bodyPr/>
          <a:lstStyle/>
          <a:p>
            <a:r>
              <a:rPr lang="tr-TR" dirty="0" smtClean="0"/>
              <a:t>Problem kime ait? ( Farkındalık )</a:t>
            </a:r>
          </a:p>
          <a:p>
            <a:r>
              <a:rPr lang="tr-TR" dirty="0" smtClean="0"/>
              <a:t>Problem tanımlanması</a:t>
            </a:r>
          </a:p>
          <a:p>
            <a:r>
              <a:rPr lang="tr-TR" dirty="0" smtClean="0"/>
              <a:t>Olası çözüm yollarını üretme ve sonuçlarını </a:t>
            </a:r>
            <a:r>
              <a:rPr lang="tr-TR" dirty="0" err="1" smtClean="0"/>
              <a:t>gözönüne</a:t>
            </a:r>
            <a:r>
              <a:rPr lang="tr-TR" dirty="0" smtClean="0"/>
              <a:t> getirme</a:t>
            </a:r>
          </a:p>
          <a:p>
            <a:r>
              <a:rPr lang="tr-TR" dirty="0" smtClean="0"/>
              <a:t>Uygun olacağı düşünülen çözüm yolunu seçme</a:t>
            </a:r>
          </a:p>
          <a:p>
            <a:r>
              <a:rPr lang="tr-TR" dirty="0" smtClean="0"/>
              <a:t>Uygulama</a:t>
            </a:r>
          </a:p>
          <a:p>
            <a:r>
              <a:rPr lang="tr-TR" dirty="0" smtClean="0"/>
              <a:t>Değerlendirme ve düzeltme</a:t>
            </a:r>
            <a:endParaRPr lang="tr-TR" dirty="0"/>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1999252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ÇANKAYA RAM LOGO.png"/>
          <p:cNvPicPr>
            <a:picLocks noChangeAspect="1"/>
          </p:cNvPicPr>
          <p:nvPr/>
        </p:nvPicPr>
        <p:blipFill>
          <a:blip r:embed="rId2" cstate="print"/>
          <a:stretch>
            <a:fillRect/>
          </a:stretch>
        </p:blipFill>
        <p:spPr>
          <a:xfrm>
            <a:off x="2987824" y="620688"/>
            <a:ext cx="2952328" cy="2951896"/>
          </a:xfrm>
          <a:prstGeom prst="rect">
            <a:avLst/>
          </a:prstGeom>
        </p:spPr>
      </p:pic>
      <p:sp>
        <p:nvSpPr>
          <p:cNvPr id="5" name="4 Metin kutusu"/>
          <p:cNvSpPr txBox="1"/>
          <p:nvPr/>
        </p:nvSpPr>
        <p:spPr>
          <a:xfrm>
            <a:off x="2123728" y="4005064"/>
            <a:ext cx="5533453" cy="2031325"/>
          </a:xfrm>
          <a:prstGeom prst="rect">
            <a:avLst/>
          </a:prstGeom>
          <a:noFill/>
        </p:spPr>
        <p:txBody>
          <a:bodyPr wrap="square" rtlCol="0">
            <a:spAutoFit/>
          </a:bodyPr>
          <a:lstStyle/>
          <a:p>
            <a:pPr algn="ctr"/>
            <a:r>
              <a:rPr lang="tr-TR" b="1" dirty="0" smtClean="0"/>
              <a:t>Çankaya Rehberlik ve Araştırma Merkezi</a:t>
            </a:r>
          </a:p>
          <a:p>
            <a:pPr algn="ctr"/>
            <a:endParaRPr lang="tr-TR" b="1" dirty="0" smtClean="0"/>
          </a:p>
          <a:p>
            <a:r>
              <a:rPr lang="tr-TR" dirty="0" smtClean="0"/>
              <a:t>Web 		: www.</a:t>
            </a:r>
            <a:r>
              <a:rPr lang="tr-TR" dirty="0" err="1" smtClean="0"/>
              <a:t>cankayaram</a:t>
            </a:r>
            <a:r>
              <a:rPr lang="tr-TR" dirty="0" smtClean="0"/>
              <a:t>.</a:t>
            </a:r>
            <a:r>
              <a:rPr lang="tr-TR" dirty="0" err="1" smtClean="0"/>
              <a:t>meb</a:t>
            </a:r>
            <a:r>
              <a:rPr lang="tr-TR" dirty="0" smtClean="0"/>
              <a:t>.k12.tr</a:t>
            </a:r>
          </a:p>
          <a:p>
            <a:r>
              <a:rPr lang="tr-TR" dirty="0" smtClean="0"/>
              <a:t>Tel 		: 0(312) 466 67 76</a:t>
            </a:r>
          </a:p>
          <a:p>
            <a:r>
              <a:rPr lang="tr-TR" dirty="0" err="1" smtClean="0"/>
              <a:t>İnstagram</a:t>
            </a:r>
            <a:r>
              <a:rPr lang="tr-TR" dirty="0" smtClean="0"/>
              <a:t>	: @</a:t>
            </a:r>
            <a:r>
              <a:rPr lang="tr-TR" dirty="0" err="1" smtClean="0"/>
              <a:t>cankayaram</a:t>
            </a:r>
            <a:endParaRPr lang="tr-TR" dirty="0" smtClean="0"/>
          </a:p>
          <a:p>
            <a:r>
              <a:rPr lang="tr-TR" dirty="0" err="1" smtClean="0"/>
              <a:t>twitter</a:t>
            </a:r>
            <a:r>
              <a:rPr lang="tr-TR" dirty="0" smtClean="0"/>
              <a:t>		: @</a:t>
            </a:r>
            <a:r>
              <a:rPr lang="tr-TR" dirty="0" err="1" smtClean="0"/>
              <a:t>cankayaram</a:t>
            </a:r>
            <a:endParaRPr lang="tr-TR" dirty="0" smtClean="0"/>
          </a:p>
          <a:p>
            <a:endParaRPr lang="tr-TR" dirty="0"/>
          </a:p>
        </p:txBody>
      </p:sp>
    </p:spTree>
    <p:extLst>
      <p:ext uri="{BB962C8B-B14F-4D97-AF65-F5344CB8AC3E}">
        <p14:creationId xmlns:p14="http://schemas.microsoft.com/office/powerpoint/2010/main" val="382253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latin typeface="Comic Sans MS" panose="030F0702030302020204" pitchFamily="66" charset="0"/>
              </a:rPr>
              <a:t>Öfke yaratan durumla karşı karşıya kalındığında, öfkelenmeye işaret eden içsel uyaranları tanımak ve fark etmek, öfke denetiminin ilk aşamasıdır. Bireyler, öfkelenmeden hemen önce kendilerinde belirli fizyolojik değişikliklerin ortaya çıktığını öğrenerek kendi bedenlerindeki değişiklikleri fark ettiğinde  bu bilgiyi davranış kontrolünde kullanabilir.</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4131248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latin typeface="Comic Sans MS" panose="030F0702030302020204" pitchFamily="66" charset="0"/>
              </a:rPr>
              <a:t>Duygularının farkında olan bireyler, duyguları ortaya çıktığında onları tanırlar ve bireyin duygusunu tanıması, bu duygusunun kendisine yönelttiği mesajların farkında olması, bireyin istendik davranış göstermesi konusunda çaba harcamasını sağlar</a:t>
            </a:r>
            <a:r>
              <a:rPr lang="tr-TR" dirty="0" smtClean="0">
                <a:latin typeface="Comic Sans MS" panose="030F0702030302020204" pitchFamily="66" charset="0"/>
              </a:rPr>
              <a:t>.</a:t>
            </a:r>
          </a:p>
          <a:p>
            <a:r>
              <a:rPr lang="tr-TR" dirty="0">
                <a:latin typeface="Comic Sans MS" panose="030F0702030302020204" pitchFamily="66" charset="0"/>
              </a:rPr>
              <a:t>Bu nedenle programda öncelikle üyelerin öfke duygusunu yaşadıklarında kendilerinde olan durumu fark etmeleri önemsenmiştir.</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62336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latin typeface="Comic Sans MS" panose="030F0702030302020204" pitchFamily="66" charset="0"/>
              </a:rPr>
              <a:t>Bireyin duygularını etkin bir biçimde yönetmesi kolay değildir. Bilişsel terapiler yolu ile düşünme şeklinin değiştirilmesi veya farklı bakış açılarının oluşturulmasına çalışılmaktadır. Önemli olan bireylerin duygu ve düşünceleri hakkındaki farkındalıklarının gelişmesidir.</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364588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a:latin typeface="Comic Sans MS" panose="030F0702030302020204" pitchFamily="66" charset="0"/>
              </a:rPr>
              <a:t>Öfkenin </a:t>
            </a:r>
            <a:r>
              <a:rPr lang="tr-TR" sz="3200" dirty="0" err="1">
                <a:latin typeface="Comic Sans MS" panose="030F0702030302020204" pitchFamily="66" charset="0"/>
              </a:rPr>
              <a:t>Ellis</a:t>
            </a:r>
            <a:r>
              <a:rPr lang="tr-TR" sz="3200" dirty="0">
                <a:latin typeface="Comic Sans MS" panose="030F0702030302020204" pitchFamily="66" charset="0"/>
              </a:rPr>
              <a:t> </a:t>
            </a:r>
            <a:r>
              <a:rPr lang="tr-TR" sz="3200" dirty="0" err="1">
                <a:latin typeface="Comic Sans MS" panose="030F0702030302020204" pitchFamily="66" charset="0"/>
              </a:rPr>
              <a:t>veBeck</a:t>
            </a:r>
            <a:r>
              <a:rPr lang="tr-TR" sz="3200" dirty="0">
                <a:latin typeface="Comic Sans MS" panose="030F0702030302020204" pitchFamily="66" charset="0"/>
              </a:rPr>
              <a:t> ‘in Bilişsel Davranışçı modeline göre açıklanması </a:t>
            </a:r>
          </a:p>
        </p:txBody>
      </p:sp>
      <p:sp>
        <p:nvSpPr>
          <p:cNvPr id="3" name="İçerik Yer Tutucusu 2"/>
          <p:cNvSpPr>
            <a:spLocks noGrp="1"/>
          </p:cNvSpPr>
          <p:nvPr>
            <p:ph idx="1"/>
          </p:nvPr>
        </p:nvSpPr>
        <p:spPr/>
        <p:txBody>
          <a:bodyPr>
            <a:normAutofit fontScale="92500" lnSpcReduction="20000"/>
          </a:bodyPr>
          <a:lstStyle/>
          <a:p>
            <a:r>
              <a:rPr lang="tr-TR" dirty="0">
                <a:latin typeface="Comic Sans MS" panose="030F0702030302020204" pitchFamily="66" charset="0"/>
              </a:rPr>
              <a:t>Genel olarak bakıldığında bilişsel davranışçı modele göre, düşünceler ( ya da bilişler ) duyguları, duygular da davranışları belirler. Yani, bilişsel davranışçı model, tüm davranışların ve daha özel olarak uyumsuz davranış ve ruhsal bozuklukların oluşmasında, çevresel uyaranların rolünü yok saymamakla birlikte, bu çevresel uyaranların nasıl algılandığının yani bilişsel süreçlerin rolünü vurgulamaktadırlar. Bu bilişsel süreçler, düşünceler, beklentiler, atıflar ve kendi kendine yapılan konuşmalar olabilir ( </a:t>
            </a:r>
            <a:r>
              <a:rPr lang="tr-TR" dirty="0" err="1">
                <a:latin typeface="Comic Sans MS" panose="030F0702030302020204" pitchFamily="66" charset="0"/>
              </a:rPr>
              <a:t>Kendall</a:t>
            </a:r>
            <a:r>
              <a:rPr lang="tr-TR" dirty="0">
                <a:latin typeface="Comic Sans MS" panose="030F0702030302020204" pitchFamily="66" charset="0"/>
              </a:rPr>
              <a:t>, </a:t>
            </a:r>
            <a:r>
              <a:rPr lang="tr-TR" dirty="0" err="1">
                <a:latin typeface="Comic Sans MS" panose="030F0702030302020204" pitchFamily="66" charset="0"/>
              </a:rPr>
              <a:t>Krain</a:t>
            </a:r>
            <a:r>
              <a:rPr lang="tr-TR" dirty="0">
                <a:latin typeface="Comic Sans MS" panose="030F0702030302020204" pitchFamily="66" charset="0"/>
              </a:rPr>
              <a:t> ve </a:t>
            </a:r>
            <a:r>
              <a:rPr lang="tr-TR" dirty="0" err="1">
                <a:latin typeface="Comic Sans MS" panose="030F0702030302020204" pitchFamily="66" charset="0"/>
              </a:rPr>
              <a:t>Heinn</a:t>
            </a:r>
            <a:r>
              <a:rPr lang="tr-TR" dirty="0">
                <a:latin typeface="Comic Sans MS" panose="030F0702030302020204" pitchFamily="66" charset="0"/>
              </a:rPr>
              <a:t>, 2000 )</a:t>
            </a: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17172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396536"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Resim 3"/>
          <p:cNvPicPr/>
          <p:nvPr/>
        </p:nvPicPr>
        <p:blipFill>
          <a:blip r:embed="rId3" cstate="print">
            <a:extLst>
              <a:ext uri="{28A0092B-C50C-407E-A947-70E740481C1C}">
                <a14:useLocalDpi xmlns:a14="http://schemas.microsoft.com/office/drawing/2010/main" val="0"/>
              </a:ext>
            </a:extLst>
          </a:blip>
          <a:stretch>
            <a:fillRect/>
          </a:stretch>
        </p:blipFill>
        <p:spPr>
          <a:xfrm>
            <a:off x="323528" y="260648"/>
            <a:ext cx="923925" cy="923925"/>
          </a:xfrm>
          <a:prstGeom prst="rect">
            <a:avLst/>
          </a:prstGeom>
        </p:spPr>
      </p:pic>
    </p:spTree>
    <p:extLst>
      <p:ext uri="{BB962C8B-B14F-4D97-AF65-F5344CB8AC3E}">
        <p14:creationId xmlns:p14="http://schemas.microsoft.com/office/powerpoint/2010/main" val="2223283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196</TotalTime>
  <Words>1068</Words>
  <Application>Microsoft Office PowerPoint</Application>
  <PresentationFormat>Ekran Gösterisi (4:3)</PresentationFormat>
  <Paragraphs>72</Paragraphs>
  <Slides>44</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Calibri</vt:lpstr>
      <vt:lpstr>Century Gothic</vt:lpstr>
      <vt:lpstr>Comic Sans MS</vt:lpstr>
      <vt:lpstr>Verdana</vt:lpstr>
      <vt:lpstr>Wingdings 2</vt:lpstr>
      <vt:lpstr>Canlı</vt:lpstr>
      <vt:lpstr>ÖFKE KONTROLÜ</vt:lpstr>
      <vt:lpstr>PowerPoint Sunusu</vt:lpstr>
      <vt:lpstr>PowerPoint Sunusu</vt:lpstr>
      <vt:lpstr>PowerPoint Sunusu</vt:lpstr>
      <vt:lpstr>PowerPoint Sunusu</vt:lpstr>
      <vt:lpstr>PowerPoint Sunusu</vt:lpstr>
      <vt:lpstr>PowerPoint Sunusu</vt:lpstr>
      <vt:lpstr>Öfkenin Ellis veBeck ‘in Bilişsel Davranışçı modeline göre açıklanması </vt:lpstr>
      <vt:lpstr>PowerPoint Sunusu</vt:lpstr>
      <vt:lpstr>PowerPoint Sunusu</vt:lpstr>
      <vt:lpstr>PowerPoint Sunusu</vt:lpstr>
      <vt:lpstr>PowerPoint Sunusu</vt:lpstr>
      <vt:lpstr>Bilişsel Davranışçı Yaklaşım</vt:lpstr>
      <vt:lpstr>PowerPoint Sunusu</vt:lpstr>
      <vt:lpstr>Bilişsel yapı üç katmandan oluşur;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Ellis’in Modeline göre akıl dışı 12 temel inanç</vt:lpstr>
      <vt:lpstr>Ellis’in Modeline göre akıl dışı 12 temel inanç</vt:lpstr>
      <vt:lpstr>Mantıksız inançların 4 temel özelliği</vt:lpstr>
      <vt:lpstr>PowerPoint Sunusu</vt:lpstr>
      <vt:lpstr>PowerPoint Sunusu</vt:lpstr>
      <vt:lpstr>PowerPoint Sunusu</vt:lpstr>
      <vt:lpstr>PowerPoint Sunusu</vt:lpstr>
      <vt:lpstr>PowerPoint Sunusu</vt:lpstr>
      <vt:lpstr>PowerPoint Sunusu</vt:lpstr>
      <vt:lpstr>PowerPoint Sunusu</vt:lpstr>
      <vt:lpstr>PowerPoint Sunusu</vt:lpstr>
      <vt:lpstr>Problem Çözme Basamakları</vt:lpstr>
      <vt:lpstr>PowerPoint Sunusu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Bilişsel Davranışçı Yaklaşım ve ABC Kuramı</dc:title>
  <dc:creator>user</dc:creator>
  <cp:lastModifiedBy>BERRAK SAĞKAL</cp:lastModifiedBy>
  <cp:revision>20</cp:revision>
  <dcterms:created xsi:type="dcterms:W3CDTF">2017-02-17T08:55:12Z</dcterms:created>
  <dcterms:modified xsi:type="dcterms:W3CDTF">2022-09-12T08:35:39Z</dcterms:modified>
</cp:coreProperties>
</file>