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3" r:id="rId3"/>
    <p:sldId id="264" r:id="rId4"/>
    <p:sldId id="265" r:id="rId5"/>
    <p:sldId id="268" r:id="rId6"/>
    <p:sldId id="266" r:id="rId7"/>
    <p:sldId id="270" r:id="rId8"/>
    <p:sldId id="301" r:id="rId9"/>
    <p:sldId id="271" r:id="rId10"/>
    <p:sldId id="269" r:id="rId11"/>
    <p:sldId id="282" r:id="rId12"/>
    <p:sldId id="283" r:id="rId13"/>
    <p:sldId id="284" r:id="rId14"/>
    <p:sldId id="302" r:id="rId15"/>
    <p:sldId id="285" r:id="rId16"/>
    <p:sldId id="274" r:id="rId17"/>
    <p:sldId id="275" r:id="rId18"/>
    <p:sldId id="287" r:id="rId19"/>
    <p:sldId id="290" r:id="rId20"/>
    <p:sldId id="291" r:id="rId21"/>
    <p:sldId id="292" r:id="rId22"/>
    <p:sldId id="294" r:id="rId23"/>
    <p:sldId id="295" r:id="rId24"/>
    <p:sldId id="296" r:id="rId25"/>
    <p:sldId id="298" r:id="rId26"/>
    <p:sldId id="299" r:id="rId27"/>
    <p:sldId id="300" r:id="rId28"/>
    <p:sldId id="276" r:id="rId29"/>
    <p:sldId id="312" r:id="rId30"/>
    <p:sldId id="279" r:id="rId31"/>
    <p:sldId id="314" r:id="rId32"/>
    <p:sldId id="280" r:id="rId33"/>
    <p:sldId id="304" r:id="rId34"/>
    <p:sldId id="306" r:id="rId35"/>
    <p:sldId id="307" r:id="rId36"/>
    <p:sldId id="308" r:id="rId37"/>
    <p:sldId id="315" r:id="rId38"/>
    <p:sldId id="309" r:id="rId39"/>
    <p:sldId id="317" r:id="rId40"/>
    <p:sldId id="310" r:id="rId41"/>
    <p:sldId id="319" r:id="rId42"/>
    <p:sldId id="311" r:id="rId43"/>
    <p:sldId id="281" r:id="rId44"/>
    <p:sldId id="286" r:id="rId45"/>
    <p:sldId id="303" r:id="rId46"/>
    <p:sldId id="267" r:id="rId47"/>
    <p:sldId id="272" r:id="rId48"/>
    <p:sldId id="273" r:id="rId49"/>
    <p:sldId id="257" r:id="rId50"/>
    <p:sldId id="320"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90" autoAdjust="0"/>
  </p:normalViewPr>
  <p:slideViewPr>
    <p:cSldViewPr snapToGrid="0">
      <p:cViewPr varScale="1">
        <p:scale>
          <a:sx n="73" d="100"/>
          <a:sy n="73" d="100"/>
        </p:scale>
        <p:origin x="78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AE71E08-CCCA-43C3-8209-56F3F6776CAD}"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A11DB5-442D-4D4C-8AC6-EDE22D481B2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7556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E71E08-CCCA-43C3-8209-56F3F6776CAD}"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A11DB5-442D-4D4C-8AC6-EDE22D481B22}" type="slidenum">
              <a:rPr lang="tr-TR" smtClean="0"/>
              <a:t>‹#›</a:t>
            </a:fld>
            <a:endParaRPr lang="tr-TR"/>
          </a:p>
        </p:txBody>
      </p:sp>
    </p:spTree>
    <p:extLst>
      <p:ext uri="{BB962C8B-B14F-4D97-AF65-F5344CB8AC3E}">
        <p14:creationId xmlns:p14="http://schemas.microsoft.com/office/powerpoint/2010/main" val="3411167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E71E08-CCCA-43C3-8209-56F3F6776CAD}"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A11DB5-442D-4D4C-8AC6-EDE22D481B22}" type="slidenum">
              <a:rPr lang="tr-TR" smtClean="0"/>
              <a:t>‹#›</a:t>
            </a:fld>
            <a:endParaRPr lang="tr-TR"/>
          </a:p>
        </p:txBody>
      </p:sp>
    </p:spTree>
    <p:extLst>
      <p:ext uri="{BB962C8B-B14F-4D97-AF65-F5344CB8AC3E}">
        <p14:creationId xmlns:p14="http://schemas.microsoft.com/office/powerpoint/2010/main" val="80793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E71E08-CCCA-43C3-8209-56F3F6776CAD}"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A11DB5-442D-4D4C-8AC6-EDE22D481B22}" type="slidenum">
              <a:rPr lang="tr-TR" smtClean="0"/>
              <a:t>‹#›</a:t>
            </a:fld>
            <a:endParaRPr lang="tr-TR"/>
          </a:p>
        </p:txBody>
      </p:sp>
    </p:spTree>
    <p:extLst>
      <p:ext uri="{BB962C8B-B14F-4D97-AF65-F5344CB8AC3E}">
        <p14:creationId xmlns:p14="http://schemas.microsoft.com/office/powerpoint/2010/main" val="1930977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E71E08-CCCA-43C3-8209-56F3F6776CAD}" type="datetimeFigureOut">
              <a:rPr lang="tr-TR" smtClean="0"/>
              <a:t>15.09.2022</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BA11DB5-442D-4D4C-8AC6-EDE22D481B22}"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191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E71E08-CCCA-43C3-8209-56F3F6776CAD}" type="datetimeFigureOut">
              <a:rPr lang="tr-TR" smtClean="0"/>
              <a:t>15.09.2022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A11DB5-442D-4D4C-8AC6-EDE22D481B22}" type="slidenum">
              <a:rPr lang="tr-TR" smtClean="0"/>
              <a:t>‹#›</a:t>
            </a:fld>
            <a:endParaRPr lang="tr-TR"/>
          </a:p>
        </p:txBody>
      </p:sp>
    </p:spTree>
    <p:extLst>
      <p:ext uri="{BB962C8B-B14F-4D97-AF65-F5344CB8AC3E}">
        <p14:creationId xmlns:p14="http://schemas.microsoft.com/office/powerpoint/2010/main" val="358176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09728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920" y="2582334"/>
            <a:ext cx="4937760" cy="33782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E71E08-CCCA-43C3-8209-56F3F6776CAD}" type="datetimeFigureOut">
              <a:rPr lang="tr-TR" smtClean="0"/>
              <a:t>15.09.2022</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BA11DB5-442D-4D4C-8AC6-EDE22D481B22}" type="slidenum">
              <a:rPr lang="tr-TR" smtClean="0"/>
              <a:t>‹#›</a:t>
            </a:fld>
            <a:endParaRPr lang="tr-TR"/>
          </a:p>
        </p:txBody>
      </p:sp>
    </p:spTree>
    <p:extLst>
      <p:ext uri="{BB962C8B-B14F-4D97-AF65-F5344CB8AC3E}">
        <p14:creationId xmlns:p14="http://schemas.microsoft.com/office/powerpoint/2010/main" val="136321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E71E08-CCCA-43C3-8209-56F3F6776CAD}" type="datetimeFigureOut">
              <a:rPr lang="tr-TR" smtClean="0"/>
              <a:t>15.09.2022</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BA11DB5-442D-4D4C-8AC6-EDE22D481B22}" type="slidenum">
              <a:rPr lang="tr-TR" smtClean="0"/>
              <a:t>‹#›</a:t>
            </a:fld>
            <a:endParaRPr lang="tr-TR"/>
          </a:p>
        </p:txBody>
      </p:sp>
    </p:spTree>
    <p:extLst>
      <p:ext uri="{BB962C8B-B14F-4D97-AF65-F5344CB8AC3E}">
        <p14:creationId xmlns:p14="http://schemas.microsoft.com/office/powerpoint/2010/main" val="132349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AE71E08-CCCA-43C3-8209-56F3F6776CAD}" type="datetimeFigureOut">
              <a:rPr lang="tr-TR" smtClean="0"/>
              <a:t>15.09.2022</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7BA11DB5-442D-4D4C-8AC6-EDE22D481B22}" type="slidenum">
              <a:rPr lang="tr-TR" smtClean="0"/>
              <a:t>‹#›</a:t>
            </a:fld>
            <a:endParaRPr lang="tr-TR"/>
          </a:p>
        </p:txBody>
      </p:sp>
    </p:spTree>
    <p:extLst>
      <p:ext uri="{BB962C8B-B14F-4D97-AF65-F5344CB8AC3E}">
        <p14:creationId xmlns:p14="http://schemas.microsoft.com/office/powerpoint/2010/main" val="905942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AE71E08-CCCA-43C3-8209-56F3F6776CAD}" type="datetimeFigureOut">
              <a:rPr lang="tr-TR" smtClean="0"/>
              <a:t>15.09.2022</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A11DB5-442D-4D4C-8AC6-EDE22D481B22}" type="slidenum">
              <a:rPr lang="tr-TR" smtClean="0"/>
              <a:t>‹#›</a:t>
            </a:fld>
            <a:endParaRPr lang="tr-TR"/>
          </a:p>
        </p:txBody>
      </p:sp>
    </p:spTree>
    <p:extLst>
      <p:ext uri="{BB962C8B-B14F-4D97-AF65-F5344CB8AC3E}">
        <p14:creationId xmlns:p14="http://schemas.microsoft.com/office/powerpoint/2010/main" val="5592261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E71E08-CCCA-43C3-8209-56F3F6776CAD}" type="datetimeFigureOut">
              <a:rPr lang="tr-TR" smtClean="0"/>
              <a:t>15.09.2022</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BA11DB5-442D-4D4C-8AC6-EDE22D481B22}" type="slidenum">
              <a:rPr lang="tr-TR" smtClean="0"/>
              <a:t>‹#›</a:t>
            </a:fld>
            <a:endParaRPr lang="tr-TR"/>
          </a:p>
        </p:txBody>
      </p:sp>
    </p:spTree>
    <p:extLst>
      <p:ext uri="{BB962C8B-B14F-4D97-AF65-F5344CB8AC3E}">
        <p14:creationId xmlns:p14="http://schemas.microsoft.com/office/powerpoint/2010/main" val="273454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AE71E08-CCCA-43C3-8209-56F3F6776CAD}" type="datetimeFigureOut">
              <a:rPr lang="tr-TR" smtClean="0"/>
              <a:t>15.09.2022</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BA11DB5-442D-4D4C-8AC6-EDE22D481B22}"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1454922"/>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researchgate.net/publication/319927305_SINIF_OGRETMENLERI_SINIFTA_DUYGULARINI_NASIL_YONLENDIRIRLER_VE_DUYGU_YONETIMINI_NASIL_SAGLARLAR" TargetMode="External"/><Relationship Id="rId7" Type="http://schemas.openxmlformats.org/officeDocument/2006/relationships/image" Target="../media/image2.png"/><Relationship Id="rId2" Type="http://schemas.openxmlformats.org/officeDocument/2006/relationships/hyperlink" Target="https://www.acevokuloncesi.org/ogrenme-ortami/egitimci/sinif-yonetimi/duygular-ve-cocuklar/" TargetMode="External"/><Relationship Id="rId1" Type="http://schemas.openxmlformats.org/officeDocument/2006/relationships/slideLayout" Target="../slideLayouts/slideLayout2.xml"/><Relationship Id="rId6" Type="http://schemas.openxmlformats.org/officeDocument/2006/relationships/hyperlink" Target="https://listelist.com/duygularimizi-neremizde-hissederiz/" TargetMode="External"/><Relationship Id="rId5" Type="http://schemas.openxmlformats.org/officeDocument/2006/relationships/hyperlink" Target="https://eumoschool.eu/tr/guidelines/emotional-education-in-schools/" TargetMode="External"/><Relationship Id="rId4" Type="http://schemas.openxmlformats.org/officeDocument/2006/relationships/hyperlink" Target="https://sahikaizgi.com.tr/duygu-duzenleme-nedir-ve-neden-ihtiyacimiz-var/"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36171" y="194370"/>
            <a:ext cx="10222280" cy="5474909"/>
          </a:xfrm>
        </p:spPr>
        <p:txBody>
          <a:bodyPr>
            <a:normAutofit fontScale="90000"/>
          </a:bodyPr>
          <a:lstStyle/>
          <a:p>
            <a:pPr algn="ctr"/>
            <a:r>
              <a:rPr lang="tr-TR" sz="6000" dirty="0" smtClean="0">
                <a:latin typeface="Arial Black" panose="020B0A04020102020204" pitchFamily="34" charset="0"/>
              </a:rPr>
              <a:t/>
            </a:r>
            <a:br>
              <a:rPr lang="tr-TR" sz="6000" dirty="0" smtClean="0">
                <a:latin typeface="Arial Black" panose="020B0A04020102020204" pitchFamily="34" charset="0"/>
              </a:rPr>
            </a:br>
            <a:r>
              <a:rPr lang="tr-TR" sz="6000" dirty="0">
                <a:latin typeface="Arial Black" panose="020B0A04020102020204" pitchFamily="34" charset="0"/>
              </a:rPr>
              <a:t/>
            </a:r>
            <a:br>
              <a:rPr lang="tr-TR" sz="6000" dirty="0">
                <a:latin typeface="Arial Black" panose="020B0A04020102020204" pitchFamily="34" charset="0"/>
              </a:rPr>
            </a:br>
            <a:r>
              <a:rPr lang="tr-TR" sz="6000" dirty="0" smtClean="0">
                <a:latin typeface="Arial Black" panose="020B0A04020102020204" pitchFamily="34" charset="0"/>
              </a:rPr>
              <a:t/>
            </a:r>
            <a:br>
              <a:rPr lang="tr-TR" sz="6000" dirty="0" smtClean="0">
                <a:latin typeface="Arial Black" panose="020B0A04020102020204" pitchFamily="34" charset="0"/>
              </a:rPr>
            </a:br>
            <a:r>
              <a:rPr lang="tr-TR" sz="6000" dirty="0">
                <a:latin typeface="Arial Black" panose="020B0A04020102020204" pitchFamily="34" charset="0"/>
              </a:rPr>
              <a:t/>
            </a:r>
            <a:br>
              <a:rPr lang="tr-TR" sz="6000" dirty="0">
                <a:latin typeface="Arial Black" panose="020B0A04020102020204" pitchFamily="34" charset="0"/>
              </a:rPr>
            </a:br>
            <a:r>
              <a:rPr lang="tr-TR" sz="6000" dirty="0" smtClean="0">
                <a:latin typeface="Arial Black" panose="020B0A04020102020204" pitchFamily="34" charset="0"/>
              </a:rPr>
              <a:t/>
            </a:r>
            <a:br>
              <a:rPr lang="tr-TR" sz="6000" dirty="0" smtClean="0">
                <a:latin typeface="Arial Black" panose="020B0A04020102020204" pitchFamily="34" charset="0"/>
              </a:rPr>
            </a:br>
            <a:r>
              <a:rPr lang="tr-TR" sz="6000" dirty="0">
                <a:latin typeface="Arial Black" panose="020B0A04020102020204" pitchFamily="34" charset="0"/>
              </a:rPr>
              <a:t/>
            </a:r>
            <a:br>
              <a:rPr lang="tr-TR" sz="6000" dirty="0">
                <a:latin typeface="Arial Black" panose="020B0A04020102020204" pitchFamily="34" charset="0"/>
              </a:rPr>
            </a:br>
            <a:r>
              <a:rPr lang="tr-TR" sz="6000" dirty="0" smtClean="0">
                <a:latin typeface="Arial Black" panose="020B0A04020102020204" pitchFamily="34" charset="0"/>
              </a:rPr>
              <a:t/>
            </a:r>
            <a:br>
              <a:rPr lang="tr-TR" sz="6000" dirty="0" smtClean="0">
                <a:latin typeface="Arial Black" panose="020B0A04020102020204" pitchFamily="34" charset="0"/>
              </a:rPr>
            </a:br>
            <a:r>
              <a:rPr lang="tr-TR" sz="6000" dirty="0" smtClean="0">
                <a:latin typeface="Arial Black" panose="020B0A04020102020204" pitchFamily="34" charset="0"/>
              </a:rPr>
              <a:t/>
            </a:r>
            <a:br>
              <a:rPr lang="tr-TR" sz="6000" dirty="0" smtClean="0">
                <a:latin typeface="Arial Black" panose="020B0A04020102020204" pitchFamily="34" charset="0"/>
              </a:rPr>
            </a:br>
            <a:r>
              <a:rPr lang="tr-TR" sz="6000" dirty="0" smtClean="0">
                <a:solidFill>
                  <a:srgbClr val="0070C0"/>
                </a:solidFill>
                <a:latin typeface="Arial Black" panose="020B0A04020102020204" pitchFamily="34" charset="0"/>
              </a:rPr>
              <a:t>OKULDA DUYGU EĞİTİMİ</a:t>
            </a:r>
            <a:endParaRPr lang="tr-TR" sz="6000" dirty="0">
              <a:solidFill>
                <a:srgbClr val="0070C0"/>
              </a:solidFill>
              <a:latin typeface="Arial Black" panose="020B0A04020102020204" pitchFamily="34" charset="0"/>
            </a:endParaRPr>
          </a:p>
        </p:txBody>
      </p:sp>
      <p:pic>
        <p:nvPicPr>
          <p:cNvPr id="4" name="4 Resim" descr="ÇANKAYA RAM LOGO.png"/>
          <p:cNvPicPr>
            <a:picLocks noChangeAspect="1"/>
          </p:cNvPicPr>
          <p:nvPr/>
        </p:nvPicPr>
        <p:blipFill>
          <a:blip r:embed="rId2" cstate="print"/>
          <a:stretch>
            <a:fillRect/>
          </a:stretch>
        </p:blipFill>
        <p:spPr>
          <a:xfrm>
            <a:off x="5013168" y="1965075"/>
            <a:ext cx="2068285" cy="1933497"/>
          </a:xfrm>
          <a:prstGeom prst="rect">
            <a:avLst/>
          </a:prstGeom>
        </p:spPr>
      </p:pic>
      <p:pic>
        <p:nvPicPr>
          <p:cNvPr id="6" name="Resim 5"/>
          <p:cNvPicPr>
            <a:picLocks noChangeAspect="1"/>
          </p:cNvPicPr>
          <p:nvPr/>
        </p:nvPicPr>
        <p:blipFill>
          <a:blip r:embed="rId3"/>
          <a:stretch>
            <a:fillRect/>
          </a:stretch>
        </p:blipFill>
        <p:spPr>
          <a:xfrm>
            <a:off x="1119645" y="834451"/>
            <a:ext cx="10248268" cy="784238"/>
          </a:xfrm>
          <a:prstGeom prst="rect">
            <a:avLst/>
          </a:prstGeom>
        </p:spPr>
      </p:pic>
    </p:spTree>
    <p:extLst>
      <p:ext uri="{BB962C8B-B14F-4D97-AF65-F5344CB8AC3E}">
        <p14:creationId xmlns:p14="http://schemas.microsoft.com/office/powerpoint/2010/main" val="2038955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3200" b="1" dirty="0" smtClean="0">
                <a:solidFill>
                  <a:srgbClr val="002060"/>
                </a:solidFill>
                <a:latin typeface="Arial Black" panose="020B0A04020102020204" pitchFamily="34" charset="0"/>
              </a:rPr>
              <a:t/>
            </a:r>
            <a:br>
              <a:rPr lang="tr-TR" sz="3200" b="1" dirty="0" smtClean="0">
                <a:solidFill>
                  <a:srgbClr val="002060"/>
                </a:solidFill>
                <a:latin typeface="Arial Black" panose="020B0A04020102020204" pitchFamily="34" charset="0"/>
              </a:rPr>
            </a:br>
            <a:r>
              <a:rPr lang="tr-TR" sz="3200" b="1" dirty="0" smtClean="0">
                <a:solidFill>
                  <a:srgbClr val="0070C0"/>
                </a:solidFill>
                <a:latin typeface="Arial Black" panose="020B0A04020102020204" pitchFamily="34" charset="0"/>
              </a:rPr>
              <a:t>DUYGULAR VE ÇOCUKLAR</a:t>
            </a:r>
            <a:r>
              <a:rPr lang="tr-TR" dirty="0">
                <a:solidFill>
                  <a:srgbClr val="0070C0"/>
                </a:solidFill>
              </a:rPr>
              <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p:txBody>
          <a:bodyPr/>
          <a:lstStyle/>
          <a:p>
            <a:pPr>
              <a:buFont typeface="Wingdings" panose="05000000000000000000" pitchFamily="2" charset="2"/>
              <a:buChar char="v"/>
            </a:pPr>
            <a:endParaRPr lang="tr-TR" sz="2800" b="1" dirty="0" smtClean="0">
              <a:solidFill>
                <a:srgbClr val="0070C0"/>
              </a:solidFill>
            </a:endParaRPr>
          </a:p>
          <a:p>
            <a:pPr>
              <a:buFont typeface="Wingdings" panose="05000000000000000000" pitchFamily="2" charset="2"/>
              <a:buChar char="v"/>
            </a:pPr>
            <a:r>
              <a:rPr lang="tr-TR" sz="2800" b="1" dirty="0" smtClean="0">
                <a:solidFill>
                  <a:schemeClr val="tx1"/>
                </a:solidFill>
              </a:rPr>
              <a:t>Duygular </a:t>
            </a:r>
            <a:r>
              <a:rPr lang="tr-TR" sz="2800" b="1" dirty="0">
                <a:solidFill>
                  <a:schemeClr val="tx1"/>
                </a:solidFill>
              </a:rPr>
              <a:t>ihtiyaçların işaretidir</a:t>
            </a:r>
            <a:endParaRPr lang="tr-TR" sz="2800" dirty="0">
              <a:solidFill>
                <a:schemeClr val="tx1"/>
              </a:solidFill>
            </a:endParaRPr>
          </a:p>
          <a:p>
            <a:pPr>
              <a:buFont typeface="Wingdings" panose="05000000000000000000" pitchFamily="2" charset="2"/>
              <a:buChar char="v"/>
            </a:pPr>
            <a:r>
              <a:rPr lang="tr-TR" sz="2800" b="1" dirty="0">
                <a:solidFill>
                  <a:schemeClr val="tx1"/>
                </a:solidFill>
              </a:rPr>
              <a:t>Duyguları açıklamak, tanımlamak gerekir</a:t>
            </a:r>
            <a:endParaRPr lang="tr-TR" sz="2800" dirty="0">
              <a:solidFill>
                <a:schemeClr val="tx1"/>
              </a:solidFill>
            </a:endParaRPr>
          </a:p>
          <a:p>
            <a:pPr>
              <a:buFont typeface="Wingdings" panose="05000000000000000000" pitchFamily="2" charset="2"/>
              <a:buChar char="v"/>
            </a:pPr>
            <a:r>
              <a:rPr lang="tr-TR" sz="2800" b="1" dirty="0">
                <a:solidFill>
                  <a:schemeClr val="tx1"/>
                </a:solidFill>
              </a:rPr>
              <a:t>Duygular yanlış-doğru, iyi-kötü değildir</a:t>
            </a:r>
            <a:endParaRPr lang="tr-TR" sz="2800" dirty="0">
              <a:solidFill>
                <a:schemeClr val="tx1"/>
              </a:solidFill>
            </a:endParaRPr>
          </a:p>
          <a:p>
            <a:pPr>
              <a:buFont typeface="Wingdings" panose="05000000000000000000" pitchFamily="2" charset="2"/>
              <a:buChar char="v"/>
            </a:pPr>
            <a:r>
              <a:rPr lang="tr-TR" sz="2800" b="1" dirty="0">
                <a:solidFill>
                  <a:schemeClr val="tx1"/>
                </a:solidFill>
              </a:rPr>
              <a:t>Duygular zorla hissedilmez</a:t>
            </a:r>
            <a:endParaRPr lang="tr-TR" sz="2800" dirty="0">
              <a:solidFill>
                <a:schemeClr val="tx1"/>
              </a:solidFill>
            </a:endParaRPr>
          </a:p>
          <a:p>
            <a:pPr>
              <a:buFont typeface="Wingdings" panose="05000000000000000000" pitchFamily="2" charset="2"/>
              <a:buChar char="v"/>
            </a:pPr>
            <a:endParaRPr lang="tr-TR" dirty="0">
              <a:solidFill>
                <a:srgbClr val="0070C0"/>
              </a:solidFill>
            </a:endParaRP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553541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600" b="1" dirty="0">
                <a:solidFill>
                  <a:srgbClr val="0070C0"/>
                </a:solidFill>
                <a:latin typeface="Arial" panose="020B0604020202020204" pitchFamily="34" charset="0"/>
                <a:cs typeface="Arial" panose="020B0604020202020204" pitchFamily="34" charset="0"/>
              </a:rPr>
              <a:t>Duygular ihtiyaçların işaretidir</a:t>
            </a:r>
            <a:r>
              <a:rPr lang="tr-TR" dirty="0">
                <a:solidFill>
                  <a:srgbClr val="0070C0"/>
                </a:solidFill>
              </a:rPr>
              <a:t/>
            </a:r>
            <a:br>
              <a:rPr lang="tr-TR" dirty="0">
                <a:solidFill>
                  <a:srgbClr val="0070C0"/>
                </a:solidFill>
              </a:rPr>
            </a:br>
            <a:endParaRPr lang="tr-TR" dirty="0"/>
          </a:p>
        </p:txBody>
      </p:sp>
      <p:sp>
        <p:nvSpPr>
          <p:cNvPr id="3" name="İçerik Yer Tutucusu 2"/>
          <p:cNvSpPr>
            <a:spLocks noGrp="1"/>
          </p:cNvSpPr>
          <p:nvPr>
            <p:ph idx="1"/>
          </p:nvPr>
        </p:nvSpPr>
        <p:spPr/>
        <p:txBody>
          <a:bodyPr/>
          <a:lstStyle/>
          <a:p>
            <a:pPr marL="201168" lvl="1" indent="0">
              <a:buNone/>
            </a:pPr>
            <a:r>
              <a:rPr lang="tr-TR" sz="2200" dirty="0" smtClean="0">
                <a:latin typeface="Arial" panose="020B0604020202020204" pitchFamily="34" charset="0"/>
                <a:cs typeface="Arial" panose="020B0604020202020204" pitchFamily="34" charset="0"/>
              </a:rPr>
              <a:t>	</a:t>
            </a:r>
            <a:r>
              <a:rPr lang="tr-TR" sz="2200" b="1" dirty="0" smtClean="0">
                <a:latin typeface="Arial" panose="020B0604020202020204" pitchFamily="34" charset="0"/>
                <a:cs typeface="Arial" panose="020B0604020202020204" pitchFamily="34" charset="0"/>
              </a:rPr>
              <a:t>Öncelikle </a:t>
            </a:r>
            <a:r>
              <a:rPr lang="tr-TR" sz="2200" b="1" dirty="0">
                <a:latin typeface="Arial" panose="020B0604020202020204" pitchFamily="34" charset="0"/>
                <a:cs typeface="Arial" panose="020B0604020202020204" pitchFamily="34" charset="0"/>
              </a:rPr>
              <a:t>duyguların bir ihtiyaç işareti olduğunu hatırlamak önemlidir. Hem çocuklar hem yetişkinler bir duygu ifadesi gösterdiklerinde aslında bir fiziksel, ilişkisel, sosyal bir ihtiyaçlarına işaret etmektedirler. Örneğin öfkelenen biri sınırlarının ihlal edildiğini, üzülen biri bir kayıp yaşadığını anlatmaya çalışabilir. Dolayısıyla öğretmenler için, sınıflarındaki çocukların hissettikleri duyguların bir ihtiyaç göstergesi olduğunu bilmeleri önemlidir. Ama çocuklar bunu çoğu kez kelimelerle değil sözsüz ifadelerle yapabilir. Bu nedenle “Sen oyuncağını kaybetmene üzülmüşsün.”, “Arkadaşın seni oyuna almadığı için kızmışsın.” gibi ifadeler çocukların duyguları tanımlamalarına yardımcı olur.</a:t>
            </a:r>
          </a:p>
          <a:p>
            <a:endParaRPr lang="tr-TR" b="1"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9948434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a:solidFill>
                  <a:srgbClr val="0070C0"/>
                </a:solidFill>
                <a:latin typeface="Arial" panose="020B0604020202020204" pitchFamily="34" charset="0"/>
                <a:cs typeface="Arial" panose="020B0604020202020204" pitchFamily="34" charset="0"/>
              </a:rPr>
              <a:t>Duyguları açıklamak, tanımlamak gerekir</a:t>
            </a:r>
            <a:r>
              <a:rPr lang="tr-TR" sz="3600" dirty="0">
                <a:solidFill>
                  <a:srgbClr val="0070C0"/>
                </a:solidFill>
                <a:latin typeface="Arial" panose="020B0604020202020204" pitchFamily="34" charset="0"/>
                <a:cs typeface="Arial" panose="020B0604020202020204" pitchFamily="34" charset="0"/>
              </a:rPr>
              <a:t/>
            </a:r>
            <a:br>
              <a:rPr lang="tr-TR" sz="3600" dirty="0">
                <a:solidFill>
                  <a:srgbClr val="0070C0"/>
                </a:solidFill>
                <a:latin typeface="Arial" panose="020B0604020202020204" pitchFamily="34" charset="0"/>
                <a:cs typeface="Arial" panose="020B0604020202020204" pitchFamily="34" charset="0"/>
              </a:rPr>
            </a:b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fontScale="92500"/>
          </a:bodyPr>
          <a:lstStyle/>
          <a:p>
            <a:pPr marL="201168" lvl="1" indent="0">
              <a:buNone/>
            </a:pPr>
            <a:r>
              <a:rPr lang="tr-TR" dirty="0" smtClean="0"/>
              <a:t>	</a:t>
            </a:r>
            <a:r>
              <a:rPr lang="tr-TR" sz="2400" b="1" dirty="0" smtClean="0">
                <a:latin typeface="Arial" panose="020B0604020202020204" pitchFamily="34" charset="0"/>
                <a:cs typeface="Arial" panose="020B0604020202020204" pitchFamily="34" charset="0"/>
              </a:rPr>
              <a:t>Çocuklar </a:t>
            </a:r>
            <a:r>
              <a:rPr lang="tr-TR" sz="2400" b="1" dirty="0">
                <a:latin typeface="Arial" panose="020B0604020202020204" pitchFamily="34" charset="0"/>
                <a:cs typeface="Arial" panose="020B0604020202020204" pitchFamily="34" charset="0"/>
              </a:rPr>
              <a:t>duyguları erken yaşlarda sezgileriyle, sözel olmayan ifadelere bakarak anlayabilirler. Kelimeler sonradan öğrenilir ve etkili, işlevsel kullanılması için zaman gerekir. Bu nedenle öğretmen olarak sizin duygularınızı açıklamanız çok önemlidir. Yani hissettiğiniz duygunun ne olduğunu, neden öyle hissettiğinizi, ihtiyacınızın ne olduğunu açıklamanız çocuk için bir öğrenme deneyimi olacaktır. Eğer sınıfınızdaki çocuklara “Şu an kızgınım, çünkü etkinlik kurallarını tekrar etmeme rağmen beni dinlemiyorsunuz.” dediğinizde çocuklar sizin yüzünüzdeki öfkenin nedenini anlayabilecektir. Bu önemlidir zira çocuklar duyguyu fark etmekte beceriklidirler ancak öğretmenin yaşadığı duygunun çoğu kez kendisiyle ilgili olabileceğine ilişkin bir yanılgıya kapılabilirler. Yani sizin öfkenizin onun yaptığı bir şeyden dolayı olduğunu zannede</a:t>
            </a: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8190608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325793"/>
            <a:ext cx="10058400" cy="653922"/>
          </a:xfrm>
        </p:spPr>
        <p:txBody>
          <a:bodyPr>
            <a:normAutofit/>
          </a:bodyPr>
          <a:lstStyle/>
          <a:p>
            <a:pPr algn="ctr"/>
            <a:r>
              <a:rPr lang="tr-TR" sz="3600" b="1" dirty="0">
                <a:solidFill>
                  <a:srgbClr val="0070C0"/>
                </a:solidFill>
                <a:latin typeface="Arial" panose="020B0604020202020204" pitchFamily="34" charset="0"/>
                <a:cs typeface="Arial" panose="020B0604020202020204" pitchFamily="34" charset="0"/>
              </a:rPr>
              <a:t>Duygular yanlış-doğru, iyi-kötü değildir</a:t>
            </a:r>
            <a:endParaRPr lang="tr-TR" sz="3600"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00891" y="1149531"/>
            <a:ext cx="11286309" cy="4353803"/>
          </a:xfrm>
        </p:spPr>
        <p:txBody>
          <a:bodyPr>
            <a:noAutofit/>
          </a:bodyPr>
          <a:lstStyle/>
          <a:p>
            <a:endParaRPr lang="tr-TR" sz="2400" dirty="0" smtClean="0">
              <a:latin typeface="Arial" panose="020B0604020202020204" pitchFamily="34" charset="0"/>
              <a:cs typeface="Arial" panose="020B0604020202020204" pitchFamily="34" charset="0"/>
            </a:endParaRPr>
          </a:p>
          <a:p>
            <a:pPr marL="0" indent="0">
              <a:buNone/>
            </a:pPr>
            <a:r>
              <a:rPr lang="tr-TR" sz="2400"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Her </a:t>
            </a:r>
            <a:r>
              <a:rPr lang="tr-TR" sz="2400" b="1" dirty="0">
                <a:latin typeface="Arial" panose="020B0604020202020204" pitchFamily="34" charset="0"/>
                <a:cs typeface="Arial" panose="020B0604020202020204" pitchFamily="34" charset="0"/>
              </a:rPr>
              <a:t>duygu susamak, acıkmak, üşümek kadar doğaldır. Hatta bunları da bir his, duygu olarak kabul edebiliriz. Dolayısıyla birine öfkelenmek, birinden, bir şeyden korkmak, üzülmek, sevinmek, kıskanmak, özlemek, endişelenmek son derece doğaldır. Ancak ve ancak duygu sonrasında ulaştığınız düşünce ve yaptığınız davranış doğru ya da yanlış olabilir. Örneğin, bir çocuk sınıfa yeni gelen bir arkadaşını kıskanabilir. Ama bu duygunun ardından kendini değersiz, arkadaşını rakip, ona verilen </a:t>
            </a:r>
            <a:r>
              <a:rPr lang="tr-TR" sz="2400" b="1" dirty="0" smtClean="0">
                <a:latin typeface="Arial" panose="020B0604020202020204" pitchFamily="34" charset="0"/>
                <a:cs typeface="Arial" panose="020B0604020202020204" pitchFamily="34" charset="0"/>
              </a:rPr>
              <a:t>ilgiyi </a:t>
            </a:r>
            <a:r>
              <a:rPr lang="tr-TR" sz="2400" b="1" dirty="0">
                <a:latin typeface="Arial" panose="020B0604020202020204" pitchFamily="34" charset="0"/>
                <a:cs typeface="Arial" panose="020B0604020202020204" pitchFamily="34" charset="0"/>
              </a:rPr>
              <a:t>çalan biri olma düşüncesine kapılırsa, müdahale edilmesi gereken düşünce budur. Ayrıca kıskançlık sonrası arkadaşına yaptığı davranışlar doğru ya da yanlış olarak kabul edilebilir</a:t>
            </a:r>
            <a:r>
              <a:rPr lang="tr-TR" sz="2400" dirty="0">
                <a:latin typeface="Arial" panose="020B0604020202020204" pitchFamily="34" charset="0"/>
                <a:cs typeface="Arial" panose="020B0604020202020204" pitchFamily="34" charset="0"/>
              </a:rPr>
              <a:t>. </a:t>
            </a: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596221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201168" lvl="1" indent="0">
              <a:buNone/>
            </a:pPr>
            <a:r>
              <a:rPr lang="tr-TR" sz="2200" dirty="0" smtClean="0">
                <a:latin typeface="Arial" panose="020B0604020202020204" pitchFamily="34" charset="0"/>
                <a:cs typeface="Arial" panose="020B0604020202020204" pitchFamily="34" charset="0"/>
              </a:rPr>
              <a:t>	</a:t>
            </a:r>
            <a:r>
              <a:rPr lang="tr-TR" sz="2200" b="1" dirty="0" smtClean="0">
                <a:latin typeface="Arial" panose="020B0604020202020204" pitchFamily="34" charset="0"/>
                <a:cs typeface="Arial" panose="020B0604020202020204" pitchFamily="34" charset="0"/>
              </a:rPr>
              <a:t>Öğretmen </a:t>
            </a:r>
            <a:r>
              <a:rPr lang="tr-TR" sz="2200" b="1" dirty="0">
                <a:latin typeface="Arial" panose="020B0604020202020204" pitchFamily="34" charset="0"/>
                <a:cs typeface="Arial" panose="020B0604020202020204" pitchFamily="34" charset="0"/>
              </a:rPr>
              <a:t>olarak çocuğun duygusunu kabul etmekle başlayabilir, onu dinleyebilir ve duygusunu anlamlandırırken ister istemez (bir çocuk olduğu için) yaptığı çarpıtmaları düzeltebilirsiniz. Önce kabul edici bir dinleme, sonra herkesin bu duyguları hissedebileceği ve ardından o duyguya yol açan ihtiyacı giderecek müdahaleyi yapmak iyi bir müdahale yolu olabilir. </a:t>
            </a:r>
            <a:endParaRPr lang="tr-TR" sz="2200" b="1" dirty="0" smtClean="0">
              <a:latin typeface="Arial" panose="020B0604020202020204" pitchFamily="34" charset="0"/>
              <a:cs typeface="Arial" panose="020B0604020202020204" pitchFamily="34" charset="0"/>
            </a:endParaRPr>
          </a:p>
          <a:p>
            <a:pPr marL="201168" lvl="1" indent="0">
              <a:buNone/>
            </a:pPr>
            <a:r>
              <a:rPr lang="tr-TR" sz="2200" b="1" dirty="0">
                <a:latin typeface="Arial" panose="020B0604020202020204" pitchFamily="34" charset="0"/>
                <a:cs typeface="Arial" panose="020B0604020202020204" pitchFamily="34" charset="0"/>
              </a:rPr>
              <a:t>	</a:t>
            </a:r>
            <a:r>
              <a:rPr lang="tr-TR" sz="2200" b="1" dirty="0" smtClean="0">
                <a:latin typeface="Arial" panose="020B0604020202020204" pitchFamily="34" charset="0"/>
                <a:cs typeface="Arial" panose="020B0604020202020204" pitchFamily="34" charset="0"/>
              </a:rPr>
              <a:t>Somutlarsak </a:t>
            </a:r>
            <a:r>
              <a:rPr lang="tr-TR" sz="2200" b="1" dirty="0">
                <a:latin typeface="Arial" panose="020B0604020202020204" pitchFamily="34" charset="0"/>
                <a:cs typeface="Arial" panose="020B0604020202020204" pitchFamily="34" charset="0"/>
              </a:rPr>
              <a:t>arkadaşını kıskanan bir çocuğa “Kıskanma seni de seviyoruz.” demek yerine onu dinlemek ve  “Arkadaşını kıskanıyorsun, onunla daha fazla ilgilenildiğini düşündüğün için belki kızgınsın, arkadaşlarının seninle eskisi kadar ilgilenmediğini düşünüyor olabilirsin. Gel bu sorunu çözmek için neler yapabileceğimizi konuşalım.” diyebilirsiniz</a:t>
            </a:r>
          </a:p>
          <a:p>
            <a:endParaRPr lang="tr-TR"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505364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97280" y="744583"/>
            <a:ext cx="10058400" cy="5124511"/>
          </a:xfrm>
        </p:spPr>
        <p:txBody>
          <a:bodyPr>
            <a:normAutofit/>
          </a:bodyPr>
          <a:lstStyle/>
          <a:p>
            <a:pPr marL="201168" lvl="1" indent="0">
              <a:buNone/>
            </a:pPr>
            <a:r>
              <a:rPr lang="tr-TR" sz="2200" dirty="0" smtClean="0">
                <a:latin typeface="Arial" panose="020B0604020202020204" pitchFamily="34" charset="0"/>
                <a:cs typeface="Arial" panose="020B0604020202020204" pitchFamily="34" charset="0"/>
              </a:rPr>
              <a:t>	</a:t>
            </a:r>
          </a:p>
          <a:p>
            <a:pPr marL="201168" lvl="1" indent="0">
              <a:buNone/>
            </a:pPr>
            <a:r>
              <a:rPr lang="tr-TR" sz="2200" dirty="0">
                <a:latin typeface="Arial" panose="020B0604020202020204" pitchFamily="34" charset="0"/>
                <a:cs typeface="Arial" panose="020B0604020202020204" pitchFamily="34" charset="0"/>
              </a:rPr>
              <a:t>	</a:t>
            </a:r>
            <a:r>
              <a:rPr lang="tr-TR" sz="2200" b="1" dirty="0" smtClean="0">
                <a:latin typeface="Arial" panose="020B0604020202020204" pitchFamily="34" charset="0"/>
                <a:cs typeface="Arial" panose="020B0604020202020204" pitchFamily="34" charset="0"/>
              </a:rPr>
              <a:t>Çocuklar </a:t>
            </a:r>
            <a:r>
              <a:rPr lang="tr-TR" sz="2200" b="1" dirty="0">
                <a:latin typeface="Arial" panose="020B0604020202020204" pitchFamily="34" charset="0"/>
                <a:cs typeface="Arial" panose="020B0604020202020204" pitchFamily="34" charset="0"/>
              </a:rPr>
              <a:t>her an bir ilişki içindedir ve ilişkide bulundukları insanlara karşı duygular hissederler. Okulöncesi dönemdeki çocukların anlık sevgileri ve nefretleri dile getirdikleri sıklıkla görülür. Çünkü çocuklukta duygular o an istediklerinin olup olmadığına bağlı olarak hızlıca değişebilir. Bu nedenle bir çocuğa birini “sev” ya da “sevme” demek anlamlı değildir. Çünkü çocuklar o kişiyle kurduğu ilişkiye bağlı olarak sevip sevmeme duygusunu hissederler. Yani o ilişki onlar için ne anlam ifade ediyorsa, nasıl bir alışveriş içinde iseler ona göre hissederler. Dolayısıyla “Bak ne güzel arkadaş, hadi sev onu.” ya da  “Büyük anneni sevmelisin.” gibi ifadeler çocuğun dünyasında çok anlamlı olmayabilir. Kısacası, ilişki nasıl gelişiyorsa çocuk ona uygun hisseder. </a:t>
            </a:r>
          </a:p>
          <a:p>
            <a:pPr marL="201168" lvl="1" indent="0">
              <a:buNone/>
            </a:pPr>
            <a:r>
              <a:rPr lang="tr-TR" sz="2200" b="1" dirty="0" smtClean="0">
                <a:latin typeface="Arial" panose="020B0604020202020204" pitchFamily="34" charset="0"/>
                <a:cs typeface="Arial" panose="020B0604020202020204" pitchFamily="34" charset="0"/>
              </a:rPr>
              <a:t>	Duyguların </a:t>
            </a:r>
            <a:r>
              <a:rPr lang="tr-TR" sz="2200" b="1" dirty="0">
                <a:latin typeface="Arial" panose="020B0604020202020204" pitchFamily="34" charset="0"/>
                <a:cs typeface="Arial" panose="020B0604020202020204" pitchFamily="34" charset="0"/>
              </a:rPr>
              <a:t>çocukların dünyasında anlamlı ve işlevsel olabilmesi için, yetişkinlerin de kendi duygularını kabul etmeleri gerekir. </a:t>
            </a:r>
          </a:p>
          <a:p>
            <a:endParaRPr lang="tr-TR" b="1"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427221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pic>
        <p:nvPicPr>
          <p:cNvPr id="1026" name="Picture 2" descr="Duygu Çarkıfeleği - İnternet Girişimcisiİnternet Girişimcis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422" y="286603"/>
            <a:ext cx="9901646" cy="5879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1416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smtClean="0">
                <a:solidFill>
                  <a:srgbClr val="0070C0"/>
                </a:solidFill>
                <a:latin typeface="Arial" panose="020B0604020202020204" pitchFamily="34" charset="0"/>
                <a:cs typeface="Arial" panose="020B0604020202020204" pitchFamily="34" charset="0"/>
              </a:rPr>
              <a:t>Birincil ve İkincil Duygular</a:t>
            </a:r>
            <a:endParaRPr lang="tr-TR" sz="36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201168" lvl="1" indent="0" fontAlgn="base">
              <a:buNone/>
            </a:pPr>
            <a:r>
              <a:rPr lang="tr-TR" sz="2200"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Birincil duygular </a:t>
            </a:r>
            <a:r>
              <a:rPr lang="tr-TR" sz="2400" b="1" dirty="0">
                <a:latin typeface="Arial" panose="020B0604020202020204" pitchFamily="34" charset="0"/>
                <a:cs typeface="Arial" panose="020B0604020202020204" pitchFamily="34" charset="0"/>
              </a:rPr>
              <a:t>öfke, üzüntü, korku, neşe, ilgi, şaşırmak, tiksinmek ve utanç olduğu yaygın olarak kabul ediliyor. İkincil duygular ise her zaman bu sekiz birincil duyguya bağlıdır ve belirli durumlara özgü olan </a:t>
            </a:r>
            <a:r>
              <a:rPr lang="tr-TR" sz="2400" b="1" dirty="0" smtClean="0">
                <a:latin typeface="Arial" panose="020B0604020202020204" pitchFamily="34" charset="0"/>
                <a:cs typeface="Arial" panose="020B0604020202020204" pitchFamily="34" charset="0"/>
              </a:rPr>
              <a:t>duygusal </a:t>
            </a:r>
            <a:r>
              <a:rPr lang="tr-TR" sz="2400" b="1" dirty="0">
                <a:latin typeface="Arial" panose="020B0604020202020204" pitchFamily="34" charset="0"/>
                <a:cs typeface="Arial" panose="020B0604020202020204" pitchFamily="34" charset="0"/>
              </a:rPr>
              <a:t>tepkilerimizi yansıtırlar. Bu duyguları deneyimlerimizle öğreniriz. </a:t>
            </a:r>
          </a:p>
          <a:p>
            <a:pPr fontAlgn="base"/>
            <a:r>
              <a:rPr lang="tr-TR" sz="2400" b="1" dirty="0">
                <a:latin typeface="Arial" panose="020B0604020202020204" pitchFamily="34" charset="0"/>
                <a:cs typeface="Arial" panose="020B0604020202020204" pitchFamily="34" charset="0"/>
              </a:rPr>
              <a:t>    Çoğu duyguyu çocukluk yıllarında deneyimleriz. Çocuğun duygularının onaylanması veya reddedilmesine bağlı olarak birçok ikincil duygu bu yaşta kendini gösterir. Çocuğun gelecekteki duygusal tepkilerini de etkiler. Çocuklar, duygularını tanımlayıp ifade etmeyi öğrenirlerse kendilerini daha rahat açıklayabilirler.  </a:t>
            </a:r>
          </a:p>
          <a:p>
            <a:endParaRPr lang="tr-TR" sz="2400" dirty="0">
              <a:latin typeface="Arial" panose="020B0604020202020204" pitchFamily="34" charset="0"/>
              <a:cs typeface="Arial" panose="020B0604020202020204" pitchFamily="34" charset="0"/>
            </a:endParaRP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093575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sz="3600" b="1" dirty="0">
                <a:solidFill>
                  <a:srgbClr val="0070C0"/>
                </a:solidFill>
                <a:latin typeface="Arial" panose="020B0604020202020204" pitchFamily="34" charset="0"/>
                <a:cs typeface="Arial" panose="020B0604020202020204" pitchFamily="34" charset="0"/>
              </a:rPr>
              <a:t>Hangi duygu en kısa sürer?</a:t>
            </a:r>
          </a:p>
          <a:p>
            <a:r>
              <a:rPr lang="tr-TR" sz="2400" b="1" dirty="0">
                <a:latin typeface="Arial" panose="020B0604020202020204" pitchFamily="34" charset="0"/>
                <a:cs typeface="Arial" panose="020B0604020202020204" pitchFamily="34" charset="0"/>
              </a:rPr>
              <a:t>Araştırmaya göre üzüntü hissetme süremiz, genellikle 120 saat. Buna rağmen utanmak ve iğrenmek gibi hislerin geçmesi yalnızca 30 dakika sürüyor. Nefret 60 saat, neşenin tüketilme süresi ise 35 saat. Can sıkıntısı ise en kısa süren duygulardan biri</a:t>
            </a:r>
          </a:p>
          <a:p>
            <a:r>
              <a:rPr lang="tr-TR" sz="3600" b="1" dirty="0">
                <a:solidFill>
                  <a:srgbClr val="0070C0"/>
                </a:solidFill>
                <a:latin typeface="Arial" panose="020B0604020202020204" pitchFamily="34" charset="0"/>
                <a:cs typeface="Arial" panose="020B0604020202020204" pitchFamily="34" charset="0"/>
              </a:rPr>
              <a:t>Duyguların en belirgin gözlendiği bölge neresidir? </a:t>
            </a:r>
            <a:endParaRPr lang="tr-TR" sz="3600" b="1" dirty="0" smtClean="0">
              <a:solidFill>
                <a:srgbClr val="0070C0"/>
              </a:solidFill>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Mutluluk</a:t>
            </a:r>
            <a:r>
              <a:rPr lang="tr-TR" sz="2400" b="1" dirty="0">
                <a:latin typeface="Arial" panose="020B0604020202020204" pitchFamily="34" charset="0"/>
                <a:cs typeface="Arial" panose="020B0604020202020204" pitchFamily="34" charset="0"/>
              </a:rPr>
              <a:t>, gurur ve öfke gibi yaklaşma temelli duyguların beynin sol tarafında konumlandığı, nefret ve korku gibi kaçınma ile ilgili duygular ise beynin sağ tarafında konumlandığı öne sürülüyor</a:t>
            </a:r>
            <a:r>
              <a:rPr lang="tr-TR" sz="2400" dirty="0">
                <a:latin typeface="Arial" panose="020B0604020202020204" pitchFamily="34" charset="0"/>
                <a:cs typeface="Arial" panose="020B0604020202020204" pitchFamily="34" charset="0"/>
              </a:rPr>
              <a:t>.</a:t>
            </a: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42750834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fontAlgn="base">
              <a:buNone/>
            </a:pPr>
            <a:r>
              <a:rPr lang="tr-TR" sz="2400" dirty="0" smtClean="0">
                <a:latin typeface="Arial" panose="020B0604020202020204" pitchFamily="34" charset="0"/>
                <a:cs typeface="Arial" panose="020B0604020202020204" pitchFamily="34" charset="0"/>
              </a:rPr>
              <a:t>	</a:t>
            </a:r>
          </a:p>
          <a:p>
            <a:pPr marL="0" indent="0" fontAlgn="base">
              <a:buNone/>
            </a:pPr>
            <a:r>
              <a:rPr lang="tr-TR" sz="2400" dirty="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Bastırılmış </a:t>
            </a:r>
            <a:r>
              <a:rPr lang="tr-TR" sz="2400" b="1" dirty="0">
                <a:latin typeface="Arial" panose="020B0604020202020204" pitchFamily="34" charset="0"/>
                <a:cs typeface="Arial" panose="020B0604020202020204" pitchFamily="34" charset="0"/>
              </a:rPr>
              <a:t>duygular, vücudun belli bölümlerinde titreşimlere ve frekanslara neden olurlar. Eğer bu duyguları serbest </a:t>
            </a:r>
            <a:r>
              <a:rPr lang="tr-TR" sz="2400" b="1" dirty="0" smtClean="0">
                <a:latin typeface="Arial" panose="020B0604020202020204" pitchFamily="34" charset="0"/>
                <a:cs typeface="Arial" panose="020B0604020202020204" pitchFamily="34" charset="0"/>
              </a:rPr>
              <a:t>bırakmazsak </a:t>
            </a:r>
            <a:r>
              <a:rPr lang="tr-TR" sz="2400" b="1" dirty="0">
                <a:latin typeface="Arial" panose="020B0604020202020204" pitchFamily="34" charset="0"/>
                <a:cs typeface="Arial" panose="020B0604020202020204" pitchFamily="34" charset="0"/>
              </a:rPr>
              <a:t>yarattıkları enerji vücudumuzdan çıkamaz, bu da ağrı ve gerginliğe neden olur.</a:t>
            </a:r>
          </a:p>
          <a:p>
            <a:pPr marL="201168" lvl="1" indent="0" fontAlgn="base">
              <a:buNone/>
            </a:pPr>
            <a:r>
              <a:rPr lang="tr-TR" sz="2400" b="1" dirty="0" smtClean="0">
                <a:latin typeface="Arial" panose="020B0604020202020204" pitchFamily="34" charset="0"/>
                <a:cs typeface="Arial" panose="020B0604020202020204" pitchFamily="34" charset="0"/>
              </a:rPr>
              <a:t>	Bu </a:t>
            </a:r>
            <a:r>
              <a:rPr lang="tr-TR" sz="2400" b="1" dirty="0">
                <a:latin typeface="Arial" panose="020B0604020202020204" pitchFamily="34" charset="0"/>
                <a:cs typeface="Arial" panose="020B0604020202020204" pitchFamily="34" charset="0"/>
              </a:rPr>
              <a:t>durumun farkında olan bir grup Finli araştırmacı, yüzlerce katılımcının da yardımıyla duygularımızla vücudumuzu ilişkilendirmeyi başardı.</a:t>
            </a:r>
          </a:p>
          <a:p>
            <a:endParaRPr lang="tr-TR" sz="2400" dirty="0">
              <a:latin typeface="Arial" panose="020B0604020202020204" pitchFamily="34" charset="0"/>
              <a:cs typeface="Arial" panose="020B0604020202020204" pitchFamily="34" charset="0"/>
            </a:endParaRP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399788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84366" y="399814"/>
            <a:ext cx="10058400" cy="1091529"/>
          </a:xfrm>
        </p:spPr>
        <p:txBody>
          <a:bodyPr>
            <a:normAutofit/>
          </a:bodyPr>
          <a:lstStyle/>
          <a:p>
            <a:pPr algn="ctr"/>
            <a:r>
              <a:rPr lang="tr-TR" sz="3200" b="1" dirty="0">
                <a:solidFill>
                  <a:srgbClr val="0070C0"/>
                </a:solidFill>
                <a:latin typeface="Arial" panose="020B0604020202020204" pitchFamily="34" charset="0"/>
                <a:cs typeface="Arial" panose="020B0604020202020204" pitchFamily="34" charset="0"/>
              </a:rPr>
              <a:t>Sınıf Öğretmenleri Sınıfta Duygularını Nasıl Yönlendirirler ve Duygu Yönetimini Nasıl Sağlarlar?</a:t>
            </a:r>
            <a:endParaRPr lang="tr-TR" sz="3200" dirty="0"/>
          </a:p>
        </p:txBody>
      </p:sp>
      <p:pic>
        <p:nvPicPr>
          <p:cNvPr id="4" name="İçerik Yer Tutucusu 3"/>
          <p:cNvPicPr>
            <a:picLocks noGrp="1"/>
          </p:cNvPicPr>
          <p:nvPr>
            <p:ph idx="1"/>
          </p:nvPr>
        </p:nvPicPr>
        <p:blipFill rotWithShape="1">
          <a:blip r:embed="rId2"/>
          <a:srcRect l="15187" t="31996" r="16366" b="22791"/>
          <a:stretch/>
        </p:blipFill>
        <p:spPr bwMode="auto">
          <a:xfrm>
            <a:off x="308066" y="1491343"/>
            <a:ext cx="11636828" cy="5116286"/>
          </a:xfrm>
          <a:prstGeom prst="rect">
            <a:avLst/>
          </a:prstGeom>
          <a:ln>
            <a:noFill/>
          </a:ln>
          <a:extLst>
            <a:ext uri="{53640926-AAD7-44D8-BBD7-CCE9431645EC}">
              <a14:shadowObscured xmlns:a14="http://schemas.microsoft.com/office/drawing/2010/main"/>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093947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200" b="1" dirty="0">
                <a:solidFill>
                  <a:srgbClr val="0070C0"/>
                </a:solidFill>
                <a:latin typeface="Arial" panose="020B0604020202020204" pitchFamily="34" charset="0"/>
                <a:cs typeface="Arial" panose="020B0604020202020204" pitchFamily="34" charset="0"/>
              </a:rPr>
              <a:t>Mutluluk, Heyecan, Korku ve Dahası: Duygular Vücudun Hangi Bölgesinde Hissedilir?</a:t>
            </a:r>
            <a:br>
              <a:rPr lang="tr-TR" sz="3200" b="1" dirty="0">
                <a:solidFill>
                  <a:srgbClr val="0070C0"/>
                </a:solidFill>
                <a:latin typeface="Arial" panose="020B0604020202020204" pitchFamily="34" charset="0"/>
                <a:cs typeface="Arial" panose="020B0604020202020204" pitchFamily="34" charset="0"/>
              </a:rPr>
            </a:br>
            <a:endParaRPr lang="tr-TR" sz="32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647700" y="1473200"/>
            <a:ext cx="5661660" cy="4395894"/>
          </a:xfrm>
        </p:spPr>
        <p:txBody>
          <a:bodyPr>
            <a:normAutofit fontScale="92500"/>
          </a:bodyPr>
          <a:lstStyle/>
          <a:p>
            <a:pPr marL="201168" lvl="1" indent="0" fontAlgn="base">
              <a:buNone/>
            </a:pPr>
            <a:r>
              <a:rPr lang="tr-TR" b="1"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Üzüldüğümüzde </a:t>
            </a:r>
            <a:r>
              <a:rPr lang="tr-TR" sz="2400" b="1" dirty="0">
                <a:latin typeface="Arial" panose="020B0604020202020204" pitchFamily="34" charset="0"/>
                <a:cs typeface="Arial" panose="020B0604020202020204" pitchFamily="34" charset="0"/>
              </a:rPr>
              <a:t>göğsümüze bir ağırlık çöker ya da kimi zaman mutluluktan uçacak gibi hissederiz. Aslında tüm bu benzetmelerin bilimsel bir nedeni </a:t>
            </a:r>
            <a:r>
              <a:rPr lang="tr-TR" sz="2400" b="1" dirty="0" smtClean="0">
                <a:latin typeface="Arial" panose="020B0604020202020204" pitchFamily="34" charset="0"/>
                <a:cs typeface="Arial" panose="020B0604020202020204" pitchFamily="34" charset="0"/>
              </a:rPr>
              <a:t>var😊 </a:t>
            </a:r>
            <a:r>
              <a:rPr lang="tr-TR" sz="2400" b="1" dirty="0">
                <a:latin typeface="Arial" panose="020B0604020202020204" pitchFamily="34" charset="0"/>
                <a:cs typeface="Arial" panose="020B0604020202020204" pitchFamily="34" charset="0"/>
              </a:rPr>
              <a:t>Günümüzde pek çok kişi, yoğun hayat temposundan dolayı vaktini duygularını bastırarak geçiriyor. Dilediğimiz gibi gülemiyor, ağlayamıyoruz. Halbuki yaşanmayan tüm bu duygular, hem fiziksel hem de zihinsel sağlığımıza zarar veriyor. Tüm bu duyguların vücudumuza etkilerini anladığımızda onlarla baş etmemiz çok daha kolay </a:t>
            </a:r>
            <a:r>
              <a:rPr lang="tr-TR" sz="2400" b="1" dirty="0" smtClean="0">
                <a:latin typeface="Arial" panose="020B0604020202020204" pitchFamily="34" charset="0"/>
                <a:cs typeface="Arial" panose="020B0604020202020204" pitchFamily="34" charset="0"/>
              </a:rPr>
              <a:t>olacak</a:t>
            </a:r>
            <a:endParaRPr lang="tr-TR" sz="2400" b="1" dirty="0">
              <a:latin typeface="Arial" panose="020B0604020202020204" pitchFamily="34" charset="0"/>
              <a:cs typeface="Arial" panose="020B0604020202020204" pitchFamily="34" charset="0"/>
            </a:endParaRPr>
          </a:p>
        </p:txBody>
      </p:sp>
      <p:pic>
        <p:nvPicPr>
          <p:cNvPr id="5" name="Picture 2" descr="https://listelist.com/wp-content/uploads/2021/12/1-17.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09806" y="1333077"/>
            <a:ext cx="5226594" cy="4940300"/>
          </a:xfrm>
          <a:prstGeom prst="rect">
            <a:avLst/>
          </a:prstGeom>
          <a:noFill/>
          <a:extLst>
            <a:ext uri="{909E8E84-426E-40DD-AFC4-6F175D3DCCD1}">
              <a14:hiddenFill xmlns:a14="http://schemas.microsoft.com/office/drawing/2010/main">
                <a:solidFill>
                  <a:srgbClr val="FFFFFF"/>
                </a:solidFill>
              </a14:hiddenFill>
            </a:ext>
          </a:extLst>
        </p:spPr>
      </p:pic>
      <p:pic>
        <p:nvPicPr>
          <p:cNvPr id="6"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55998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3040" y="286603"/>
            <a:ext cx="9692640" cy="1450757"/>
          </a:xfrm>
        </p:spPr>
        <p:txBody>
          <a:bodyPr>
            <a:normAutofit/>
          </a:bodyPr>
          <a:lstStyle/>
          <a:p>
            <a:r>
              <a:rPr lang="it-IT" sz="2800" b="1" dirty="0">
                <a:solidFill>
                  <a:srgbClr val="0070C0"/>
                </a:solidFill>
                <a:latin typeface="Arial" panose="020B0604020202020204" pitchFamily="34" charset="0"/>
                <a:cs typeface="Arial" panose="020B0604020202020204" pitchFamily="34" charset="0"/>
              </a:rPr>
              <a:t>Mutluluk ve sevgi, tüm </a:t>
            </a:r>
            <a:r>
              <a:rPr lang="tr-TR" sz="2800" b="1" dirty="0" smtClean="0">
                <a:solidFill>
                  <a:srgbClr val="0070C0"/>
                </a:solidFill>
                <a:latin typeface="Arial" panose="020B0604020202020204" pitchFamily="34" charset="0"/>
                <a:cs typeface="Arial" panose="020B0604020202020204" pitchFamily="34" charset="0"/>
              </a:rPr>
              <a:t/>
            </a:r>
            <a:br>
              <a:rPr lang="tr-TR" sz="2800" b="1" dirty="0" smtClean="0">
                <a:solidFill>
                  <a:srgbClr val="0070C0"/>
                </a:solidFill>
                <a:latin typeface="Arial" panose="020B0604020202020204" pitchFamily="34" charset="0"/>
                <a:cs typeface="Arial" panose="020B0604020202020204" pitchFamily="34" charset="0"/>
              </a:rPr>
            </a:br>
            <a:r>
              <a:rPr lang="it-IT" sz="2800" b="1" dirty="0" smtClean="0">
                <a:solidFill>
                  <a:srgbClr val="0070C0"/>
                </a:solidFill>
                <a:latin typeface="Arial" panose="020B0604020202020204" pitchFamily="34" charset="0"/>
                <a:cs typeface="Arial" panose="020B0604020202020204" pitchFamily="34" charset="0"/>
              </a:rPr>
              <a:t>vücutta </a:t>
            </a:r>
            <a:r>
              <a:rPr lang="it-IT" sz="2800" b="1" dirty="0">
                <a:solidFill>
                  <a:srgbClr val="0070C0"/>
                </a:solidFill>
                <a:latin typeface="Arial" panose="020B0604020202020204" pitchFamily="34" charset="0"/>
                <a:cs typeface="Arial" panose="020B0604020202020204" pitchFamily="34" charset="0"/>
              </a:rPr>
              <a:t>kendini belli eder</a:t>
            </a:r>
            <a:br>
              <a:rPr lang="it-IT" sz="2800" b="1" dirty="0">
                <a:solidFill>
                  <a:srgbClr val="0070C0"/>
                </a:solidFill>
                <a:latin typeface="Arial" panose="020B0604020202020204" pitchFamily="34" charset="0"/>
                <a:cs typeface="Arial" panose="020B0604020202020204" pitchFamily="34" charset="0"/>
              </a:rPr>
            </a:br>
            <a:endParaRPr lang="tr-TR" sz="28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31800" y="1845734"/>
            <a:ext cx="4673600" cy="4023360"/>
          </a:xfrm>
        </p:spPr>
        <p:txBody>
          <a:bodyPr>
            <a:normAutofit/>
          </a:bodyPr>
          <a:lstStyle/>
          <a:p>
            <a:r>
              <a:rPr lang="tr-TR" sz="2400" b="1" dirty="0">
                <a:latin typeface="Arial" panose="020B0604020202020204" pitchFamily="34" charset="0"/>
                <a:cs typeface="Arial" panose="020B0604020202020204" pitchFamily="34" charset="0"/>
              </a:rPr>
              <a:t>Mutluluk, midenizi, bağırsaklarınızı ve mesanenizi etkiler. Yani midedeki kelebekler gerçek! 😊 Aşk ise, mutluluğa kıyasla, bacaklarda hissedilmez. Her iki duygu da </a:t>
            </a:r>
            <a:r>
              <a:rPr lang="tr-TR" sz="2400" b="1" dirty="0" err="1">
                <a:latin typeface="Arial" panose="020B0604020202020204" pitchFamily="34" charset="0"/>
                <a:cs typeface="Arial" panose="020B0604020202020204" pitchFamily="34" charset="0"/>
              </a:rPr>
              <a:t>dopamin</a:t>
            </a:r>
            <a:r>
              <a:rPr lang="tr-TR" sz="2400" b="1" dirty="0">
                <a:latin typeface="Arial" panose="020B0604020202020204" pitchFamily="34" charset="0"/>
                <a:cs typeface="Arial" panose="020B0604020202020204" pitchFamily="34" charset="0"/>
              </a:rPr>
              <a:t> ve </a:t>
            </a:r>
            <a:r>
              <a:rPr lang="tr-TR" sz="2400" b="1" dirty="0" err="1">
                <a:latin typeface="Arial" panose="020B0604020202020204" pitchFamily="34" charset="0"/>
                <a:cs typeface="Arial" panose="020B0604020202020204" pitchFamily="34" charset="0"/>
              </a:rPr>
              <a:t>serotonin</a:t>
            </a:r>
            <a:r>
              <a:rPr lang="tr-TR" sz="2400" b="1" dirty="0">
                <a:latin typeface="Arial" panose="020B0604020202020204" pitchFamily="34" charset="0"/>
                <a:cs typeface="Arial" panose="020B0604020202020204" pitchFamily="34" charset="0"/>
              </a:rPr>
              <a:t> salgılamamızı sağlar.</a:t>
            </a:r>
          </a:p>
        </p:txBody>
      </p:sp>
      <p:pic>
        <p:nvPicPr>
          <p:cNvPr id="6" name="Picture 2" descr="https://listelist.com/wp-content/uploads/2021/12/Screen-Shot-2021-12-23-at-20.55.2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2970" y="406400"/>
            <a:ext cx="5956753" cy="5778500"/>
          </a:xfrm>
          <a:prstGeom prst="rect">
            <a:avLst/>
          </a:prstGeom>
          <a:noFill/>
          <a:extLst>
            <a:ext uri="{909E8E84-426E-40DD-AFC4-6F175D3DCCD1}">
              <a14:hiddenFill xmlns:a14="http://schemas.microsoft.com/office/drawing/2010/main">
                <a:solidFill>
                  <a:srgbClr val="FFFFFF"/>
                </a:solidFill>
              </a14:hiddenFill>
            </a:ext>
          </a:extLst>
        </p:spPr>
      </p:pic>
      <p:pic>
        <p:nvPicPr>
          <p:cNvPr id="7" name="4 Resim" descr="ÇANKAYA RAM LOGO.png"/>
          <p:cNvPicPr>
            <a:picLocks noChangeAspect="1"/>
          </p:cNvPicPr>
          <p:nvPr/>
        </p:nvPicPr>
        <p:blipFill>
          <a:blip r:embed="rId3" cstate="print"/>
          <a:stretch>
            <a:fillRect/>
          </a:stretch>
        </p:blipFill>
        <p:spPr>
          <a:xfrm>
            <a:off x="180902" y="178229"/>
            <a:ext cx="1282138" cy="1227908"/>
          </a:xfrm>
          <a:prstGeom prst="rect">
            <a:avLst/>
          </a:prstGeom>
        </p:spPr>
      </p:pic>
    </p:spTree>
    <p:extLst>
      <p:ext uri="{BB962C8B-B14F-4D97-AF65-F5344CB8AC3E}">
        <p14:creationId xmlns:p14="http://schemas.microsoft.com/office/powerpoint/2010/main" val="811363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45474" y="286603"/>
            <a:ext cx="9810206" cy="1450757"/>
          </a:xfrm>
        </p:spPr>
        <p:txBody>
          <a:bodyPr>
            <a:normAutofit/>
          </a:bodyPr>
          <a:lstStyle/>
          <a:p>
            <a:r>
              <a:rPr lang="tr-TR" sz="2800" b="1" dirty="0">
                <a:solidFill>
                  <a:srgbClr val="0070C0"/>
                </a:solidFill>
                <a:latin typeface="Arial" panose="020B0604020202020204" pitchFamily="34" charset="0"/>
                <a:cs typeface="Arial" panose="020B0604020202020204" pitchFamily="34" charset="0"/>
              </a:rPr>
              <a:t>Öfke, esas olarak vücudun üst kısmında </a:t>
            </a:r>
            <a:r>
              <a:rPr lang="tr-TR" sz="2800" b="1" dirty="0" smtClean="0">
                <a:solidFill>
                  <a:srgbClr val="0070C0"/>
                </a:solidFill>
                <a:latin typeface="Arial" panose="020B0604020202020204" pitchFamily="34" charset="0"/>
                <a:cs typeface="Arial" panose="020B0604020202020204" pitchFamily="34" charset="0"/>
              </a:rPr>
              <a:t/>
            </a:r>
            <a:br>
              <a:rPr lang="tr-TR" sz="2800" b="1" dirty="0" smtClean="0">
                <a:solidFill>
                  <a:srgbClr val="0070C0"/>
                </a:solidFill>
                <a:latin typeface="Arial" panose="020B0604020202020204" pitchFamily="34" charset="0"/>
                <a:cs typeface="Arial" panose="020B0604020202020204" pitchFamily="34" charset="0"/>
              </a:rPr>
            </a:br>
            <a:r>
              <a:rPr lang="tr-TR" sz="2800" b="1" dirty="0" smtClean="0">
                <a:solidFill>
                  <a:srgbClr val="0070C0"/>
                </a:solidFill>
                <a:latin typeface="Arial" panose="020B0604020202020204" pitchFamily="34" charset="0"/>
                <a:cs typeface="Arial" panose="020B0604020202020204" pitchFamily="34" charset="0"/>
              </a:rPr>
              <a:t>hissedilir </a:t>
            </a:r>
            <a:r>
              <a:rPr lang="tr-TR" sz="2800" b="1" dirty="0">
                <a:solidFill>
                  <a:srgbClr val="0070C0"/>
                </a:solidFill>
                <a:latin typeface="Arial" panose="020B0604020202020204" pitchFamily="34" charset="0"/>
                <a:cs typeface="Arial" panose="020B0604020202020204" pitchFamily="34" charset="0"/>
              </a:rPr>
              <a:t>ve kalbi etkileyebilir</a:t>
            </a:r>
            <a:br>
              <a:rPr lang="tr-TR" sz="2800" b="1" dirty="0">
                <a:solidFill>
                  <a:srgbClr val="0070C0"/>
                </a:solidFill>
                <a:latin typeface="Arial" panose="020B0604020202020204" pitchFamily="34" charset="0"/>
                <a:cs typeface="Arial" panose="020B0604020202020204" pitchFamily="34" charset="0"/>
              </a:rPr>
            </a:br>
            <a:endParaRPr lang="tr-TR" sz="28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97280" y="1845734"/>
            <a:ext cx="4452620" cy="4023360"/>
          </a:xfrm>
        </p:spPr>
        <p:txBody>
          <a:bodyPr>
            <a:normAutofit lnSpcReduction="10000"/>
          </a:bodyPr>
          <a:lstStyle/>
          <a:p>
            <a:r>
              <a:rPr lang="tr-TR" sz="2400" b="1" dirty="0" smtClean="0">
                <a:latin typeface="Arial" panose="020B0604020202020204" pitchFamily="34" charset="0"/>
                <a:cs typeface="Arial" panose="020B0604020202020204" pitchFamily="34" charset="0"/>
              </a:rPr>
              <a:t>Bir </a:t>
            </a:r>
            <a:r>
              <a:rPr lang="tr-TR" sz="2400" b="1" dirty="0">
                <a:latin typeface="Arial" panose="020B0604020202020204" pitchFamily="34" charset="0"/>
                <a:cs typeface="Arial" panose="020B0604020202020204" pitchFamily="34" charset="0"/>
              </a:rPr>
              <a:t>şeye sinirlendiğimizde yumruk atmak istememizin nedeni de budur! Duygusal enerji, kollarda yoğunlaşır ve onu serbest bırakma ihtiyacı hissederiz. Öfke, aynı zamanda adrenalin salgılanmasına neden olur. Bunun sonucunda ise kaslarımız gerilir, tansiyonumuz yükselir. Bastırılmış öfke, kalp hastalıklarına yol açabilir</a:t>
            </a:r>
            <a:r>
              <a:rPr lang="tr-TR" b="1" dirty="0"/>
              <a:t>.</a:t>
            </a:r>
          </a:p>
        </p:txBody>
      </p:sp>
      <p:pic>
        <p:nvPicPr>
          <p:cNvPr id="4" name="Picture 4" descr="https://listelist.com/wp-content/uploads/2021/12/Screen-Shot-2021-12-23-at-20.55.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8500" y="1457924"/>
            <a:ext cx="6146800" cy="4106369"/>
          </a:xfrm>
          <a:prstGeom prst="rect">
            <a:avLst/>
          </a:prstGeom>
          <a:noFill/>
          <a:extLst>
            <a:ext uri="{909E8E84-426E-40DD-AFC4-6F175D3DCCD1}">
              <a14:hiddenFill xmlns:a14="http://schemas.microsoft.com/office/drawing/2010/main">
                <a:solidFill>
                  <a:srgbClr val="FFFFFF"/>
                </a:solidFill>
              </a14:hiddenFill>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8198896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606730" y="286603"/>
            <a:ext cx="9548949" cy="1450757"/>
          </a:xfrm>
        </p:spPr>
        <p:txBody>
          <a:bodyPr>
            <a:normAutofit fontScale="90000"/>
          </a:bodyPr>
          <a:lstStyle/>
          <a:p>
            <a:r>
              <a:rPr lang="tr-TR" sz="3600" b="1" dirty="0">
                <a:solidFill>
                  <a:srgbClr val="0070C0"/>
                </a:solidFill>
                <a:latin typeface="Arial" panose="020B0604020202020204" pitchFamily="34" charset="0"/>
                <a:cs typeface="Arial" panose="020B0604020202020204" pitchFamily="34" charset="0"/>
              </a:rPr>
              <a:t>Korku ve iğrenme, vücudun üst kısmında hissedilir</a:t>
            </a:r>
            <a:r>
              <a:rPr lang="tr-TR" b="1" dirty="0"/>
              <a:t/>
            </a:r>
            <a:br>
              <a:rPr lang="tr-TR" b="1" dirty="0"/>
            </a:br>
            <a:endParaRPr lang="tr-TR" dirty="0"/>
          </a:p>
        </p:txBody>
      </p:sp>
      <p:sp>
        <p:nvSpPr>
          <p:cNvPr id="3" name="İçerik Yer Tutucusu 2"/>
          <p:cNvSpPr>
            <a:spLocks noGrp="1"/>
          </p:cNvSpPr>
          <p:nvPr>
            <p:ph idx="1"/>
          </p:nvPr>
        </p:nvSpPr>
        <p:spPr>
          <a:xfrm>
            <a:off x="698500" y="1800014"/>
            <a:ext cx="4737100" cy="4023360"/>
          </a:xfrm>
        </p:spPr>
        <p:txBody>
          <a:bodyPr/>
          <a:lstStyle/>
          <a:p>
            <a:pPr marL="201168" lvl="1" indent="0">
              <a:buNone/>
            </a:pPr>
            <a:r>
              <a:rPr lang="tr-TR" sz="2200"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Korktuğumuzda </a:t>
            </a:r>
            <a:r>
              <a:rPr lang="tr-TR" sz="2400" b="1" dirty="0">
                <a:latin typeface="Arial" panose="020B0604020202020204" pitchFamily="34" charset="0"/>
                <a:cs typeface="Arial" panose="020B0604020202020204" pitchFamily="34" charset="0"/>
              </a:rPr>
              <a:t>vücudumuz kendini kaçmaya hazırlamak için epinefrin ve </a:t>
            </a:r>
            <a:r>
              <a:rPr lang="tr-TR" sz="2400" b="1" dirty="0" err="1">
                <a:latin typeface="Arial" panose="020B0604020202020204" pitchFamily="34" charset="0"/>
                <a:cs typeface="Arial" panose="020B0604020202020204" pitchFamily="34" charset="0"/>
              </a:rPr>
              <a:t>norepinefrin</a:t>
            </a:r>
            <a:r>
              <a:rPr lang="tr-TR" sz="2400" b="1" dirty="0">
                <a:latin typeface="Arial" panose="020B0604020202020204" pitchFamily="34" charset="0"/>
                <a:cs typeface="Arial" panose="020B0604020202020204" pitchFamily="34" charset="0"/>
              </a:rPr>
              <a:t> salgılar. Bu hormonlar, kalp ve akciğerdeki aktiviteleri arttırır. Tıpkı diğer olumsuz duygular gibi sürekli korku da hafızayı etkiler ve </a:t>
            </a:r>
            <a:r>
              <a:rPr lang="tr-TR" sz="2400" b="1" dirty="0" err="1">
                <a:latin typeface="Arial" panose="020B0604020202020204" pitchFamily="34" charset="0"/>
                <a:cs typeface="Arial" panose="020B0604020202020204" pitchFamily="34" charset="0"/>
              </a:rPr>
              <a:t>kardiyovasküler</a:t>
            </a:r>
            <a:r>
              <a:rPr lang="tr-TR" sz="2400" b="1" dirty="0">
                <a:latin typeface="Arial" panose="020B0604020202020204" pitchFamily="34" charset="0"/>
                <a:cs typeface="Arial" panose="020B0604020202020204" pitchFamily="34" charset="0"/>
              </a:rPr>
              <a:t> hastalık riskini arttırır</a:t>
            </a:r>
            <a:r>
              <a:rPr lang="tr-TR" sz="2400" b="1" dirty="0"/>
              <a:t>.</a:t>
            </a:r>
          </a:p>
        </p:txBody>
      </p:sp>
      <p:pic>
        <p:nvPicPr>
          <p:cNvPr id="4" name="Picture 6" descr="https://listelist.com/wp-content/uploads/2021/12/Screen-Shot-2021-12-23-at-20.55.4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100" y="1800014"/>
            <a:ext cx="622385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005172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81050" y="286603"/>
            <a:ext cx="9274629" cy="1450757"/>
          </a:xfrm>
        </p:spPr>
        <p:txBody>
          <a:bodyPr>
            <a:normAutofit/>
          </a:bodyPr>
          <a:lstStyle/>
          <a:p>
            <a:r>
              <a:rPr lang="tr-TR" sz="2800" b="1" dirty="0">
                <a:solidFill>
                  <a:srgbClr val="0070C0"/>
                </a:solidFill>
                <a:latin typeface="Arial" panose="020B0604020202020204" pitchFamily="34" charset="0"/>
                <a:cs typeface="Arial" panose="020B0604020202020204" pitchFamily="34" charset="0"/>
              </a:rPr>
              <a:t>Üzüntü baş ve göğüs bölgesinde hissedilirken depresyon alt vücudu hissizleştirir</a:t>
            </a:r>
            <a:br>
              <a:rPr lang="tr-TR" sz="2800" b="1" dirty="0">
                <a:solidFill>
                  <a:srgbClr val="0070C0"/>
                </a:solidFill>
                <a:latin typeface="Arial" panose="020B0604020202020204" pitchFamily="34" charset="0"/>
                <a:cs typeface="Arial" panose="020B0604020202020204" pitchFamily="34" charset="0"/>
              </a:rPr>
            </a:br>
            <a:endParaRPr lang="tr-TR" sz="28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97280" y="1845734"/>
            <a:ext cx="4109720" cy="4023360"/>
          </a:xfrm>
        </p:spPr>
        <p:txBody>
          <a:bodyPr/>
          <a:lstStyle/>
          <a:p>
            <a:pPr marL="201168" lvl="1" indent="0" fontAlgn="base">
              <a:buNone/>
            </a:pPr>
            <a:r>
              <a:rPr lang="tr-TR" dirty="0" smtClean="0"/>
              <a:t>	</a:t>
            </a:r>
            <a:r>
              <a:rPr lang="tr-TR" sz="2400" b="1" dirty="0" smtClean="0">
                <a:latin typeface="Arial" panose="020B0604020202020204" pitchFamily="34" charset="0"/>
                <a:cs typeface="Arial" panose="020B0604020202020204" pitchFamily="34" charset="0"/>
              </a:rPr>
              <a:t>Sıkıntı </a:t>
            </a:r>
            <a:r>
              <a:rPr lang="tr-TR" sz="2400" b="1" dirty="0">
                <a:latin typeface="Arial" panose="020B0604020202020204" pitchFamily="34" charset="0"/>
                <a:cs typeface="Arial" panose="020B0604020202020204" pitchFamily="34" charset="0"/>
              </a:rPr>
              <a:t>hissi kimi şeylere olan ilginizin kaybolmasına neden olabilir, bu da vücut haritalarında uzuvların vurgulanmamasının nedenini açıklar.</a:t>
            </a:r>
          </a:p>
          <a:p>
            <a:r>
              <a:rPr lang="tr-TR" sz="2400" dirty="0">
                <a:latin typeface="Arial" panose="020B0604020202020204" pitchFamily="34" charset="0"/>
                <a:cs typeface="Arial" panose="020B0604020202020204" pitchFamily="34" charset="0"/>
              </a:rPr>
              <a:t/>
            </a:r>
            <a:br>
              <a:rPr lang="tr-TR" sz="2400" dirty="0">
                <a:latin typeface="Arial" panose="020B0604020202020204" pitchFamily="34" charset="0"/>
                <a:cs typeface="Arial" panose="020B0604020202020204" pitchFamily="34" charset="0"/>
              </a:rPr>
            </a:br>
            <a:endParaRPr lang="tr-TR" sz="2400" dirty="0">
              <a:latin typeface="Arial" panose="020B0604020202020204" pitchFamily="34" charset="0"/>
              <a:cs typeface="Arial" panose="020B0604020202020204" pitchFamily="34" charset="0"/>
            </a:endParaRPr>
          </a:p>
        </p:txBody>
      </p:sp>
      <p:pic>
        <p:nvPicPr>
          <p:cNvPr id="4" name="Picture 8" descr="duygularımız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07000" y="1493826"/>
            <a:ext cx="6604000" cy="4727175"/>
          </a:xfrm>
          <a:prstGeom prst="rect">
            <a:avLst/>
          </a:prstGeom>
          <a:noFill/>
          <a:extLst>
            <a:ext uri="{909E8E84-426E-40DD-AFC4-6F175D3DCCD1}">
              <a14:hiddenFill xmlns:a14="http://schemas.microsoft.com/office/drawing/2010/main">
                <a:solidFill>
                  <a:srgbClr val="FFFFFF"/>
                </a:solidFill>
              </a14:hiddenFill>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126415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8800" y="286603"/>
            <a:ext cx="9326880" cy="1450757"/>
          </a:xfrm>
        </p:spPr>
        <p:txBody>
          <a:bodyPr>
            <a:normAutofit/>
          </a:bodyPr>
          <a:lstStyle/>
          <a:p>
            <a:r>
              <a:rPr lang="tr-TR" sz="3100" b="1" dirty="0">
                <a:solidFill>
                  <a:srgbClr val="0070C0"/>
                </a:solidFill>
                <a:latin typeface="Arial" panose="020B0604020202020204" pitchFamily="34" charset="0"/>
                <a:cs typeface="Arial" panose="020B0604020202020204" pitchFamily="34" charset="0"/>
              </a:rPr>
              <a:t>Endişe, </a:t>
            </a:r>
            <a:r>
              <a:rPr lang="tr-TR" sz="3100" b="1" dirty="0" err="1">
                <a:solidFill>
                  <a:srgbClr val="0070C0"/>
                </a:solidFill>
                <a:latin typeface="Arial" panose="020B0604020202020204" pitchFamily="34" charset="0"/>
                <a:cs typeface="Arial" panose="020B0604020202020204" pitchFamily="34" charset="0"/>
              </a:rPr>
              <a:t>pelvis</a:t>
            </a:r>
            <a:r>
              <a:rPr lang="tr-TR" sz="3100" b="1" dirty="0">
                <a:solidFill>
                  <a:srgbClr val="0070C0"/>
                </a:solidFill>
                <a:latin typeface="Arial" panose="020B0604020202020204" pitchFamily="34" charset="0"/>
                <a:cs typeface="Arial" panose="020B0604020202020204" pitchFamily="34" charset="0"/>
              </a:rPr>
              <a:t> bölgesinde hissedilir</a:t>
            </a:r>
            <a:r>
              <a:rPr lang="tr-TR" b="1" dirty="0"/>
              <a:t/>
            </a:r>
            <a:br>
              <a:rPr lang="tr-TR" b="1" dirty="0"/>
            </a:br>
            <a:endParaRPr lang="tr-TR" dirty="0"/>
          </a:p>
        </p:txBody>
      </p:sp>
      <p:sp>
        <p:nvSpPr>
          <p:cNvPr id="3" name="İçerik Yer Tutucusu 2"/>
          <p:cNvSpPr>
            <a:spLocks noGrp="1"/>
          </p:cNvSpPr>
          <p:nvPr>
            <p:ph idx="1"/>
          </p:nvPr>
        </p:nvSpPr>
        <p:spPr>
          <a:xfrm>
            <a:off x="1097280" y="1845734"/>
            <a:ext cx="4605020" cy="4023360"/>
          </a:xfrm>
        </p:spPr>
        <p:txBody>
          <a:bodyPr>
            <a:normAutofit lnSpcReduction="10000"/>
          </a:bodyPr>
          <a:lstStyle/>
          <a:p>
            <a:pPr marL="201168" lvl="1" indent="0">
              <a:buNone/>
            </a:pPr>
            <a:r>
              <a:rPr lang="tr-TR" dirty="0" smtClean="0"/>
              <a:t>	</a:t>
            </a:r>
            <a:r>
              <a:rPr lang="tr-TR" sz="2400" b="1" dirty="0" smtClean="0">
                <a:latin typeface="Arial" panose="020B0604020202020204" pitchFamily="34" charset="0"/>
                <a:cs typeface="Arial" panose="020B0604020202020204" pitchFamily="34" charset="0"/>
              </a:rPr>
              <a:t>Korku </a:t>
            </a:r>
            <a:r>
              <a:rPr lang="tr-TR" sz="2400" b="1" dirty="0">
                <a:latin typeface="Arial" panose="020B0604020202020204" pitchFamily="34" charset="0"/>
                <a:cs typeface="Arial" panose="020B0604020202020204" pitchFamily="34" charset="0"/>
              </a:rPr>
              <a:t>gibi endişe de adrenalini tetikler ve nefes alma hızımızı etkiler. Böylece beynimiz daha fazla oksijen alabilir. Hızlanan kalp atışı, göğüs ağrısı ve mide bulantısı, bir </a:t>
            </a:r>
            <a:r>
              <a:rPr lang="tr-TR" sz="2400" b="1" dirty="0" err="1">
                <a:latin typeface="Arial" panose="020B0604020202020204" pitchFamily="34" charset="0"/>
                <a:cs typeface="Arial" panose="020B0604020202020204" pitchFamily="34" charset="0"/>
              </a:rPr>
              <a:t>anksiyete</a:t>
            </a:r>
            <a:r>
              <a:rPr lang="tr-TR" sz="2400" b="1" dirty="0">
                <a:latin typeface="Arial" panose="020B0604020202020204" pitchFamily="34" charset="0"/>
                <a:cs typeface="Arial" panose="020B0604020202020204" pitchFamily="34" charset="0"/>
              </a:rPr>
              <a:t> atağının belirtisi olabilir. Sürekli kaygı, vücudumuzun işleyişini bozar ve bizi hastalıklara karşı savunmasız hale getirir.</a:t>
            </a:r>
          </a:p>
        </p:txBody>
      </p:sp>
      <p:pic>
        <p:nvPicPr>
          <p:cNvPr id="4" name="Picture 10" descr="duygularımız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363663"/>
            <a:ext cx="5960793" cy="4746731"/>
          </a:xfrm>
          <a:prstGeom prst="rect">
            <a:avLst/>
          </a:prstGeom>
          <a:noFill/>
          <a:extLst>
            <a:ext uri="{909E8E84-426E-40DD-AFC4-6F175D3DCCD1}">
              <a14:hiddenFill xmlns:a14="http://schemas.microsoft.com/office/drawing/2010/main">
                <a:solidFill>
                  <a:srgbClr val="FFFFFF"/>
                </a:solidFill>
              </a14:hiddenFill>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6659893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11234" y="286603"/>
            <a:ext cx="9444446" cy="1450757"/>
          </a:xfrm>
        </p:spPr>
        <p:txBody>
          <a:bodyPr>
            <a:normAutofit/>
          </a:bodyPr>
          <a:lstStyle/>
          <a:p>
            <a:r>
              <a:rPr lang="tr-TR" sz="3200" b="1" dirty="0">
                <a:solidFill>
                  <a:srgbClr val="0070C0"/>
                </a:solidFill>
                <a:latin typeface="Arial" panose="020B0604020202020204" pitchFamily="34" charset="0"/>
                <a:cs typeface="Arial" panose="020B0604020202020204" pitchFamily="34" charset="0"/>
              </a:rPr>
              <a:t>Kıskançlık, göğüs ve baş bölgesinde hissedilir ve kalp sorunlarına neden olabilir</a:t>
            </a:r>
            <a:br>
              <a:rPr lang="tr-TR" sz="3200" b="1" dirty="0">
                <a:solidFill>
                  <a:srgbClr val="0070C0"/>
                </a:solidFill>
                <a:latin typeface="Arial" panose="020B0604020202020204" pitchFamily="34" charset="0"/>
                <a:cs typeface="Arial" panose="020B0604020202020204" pitchFamily="34" charset="0"/>
              </a:rPr>
            </a:br>
            <a:endParaRPr lang="tr-TR" sz="32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97280" y="1845734"/>
            <a:ext cx="4389120" cy="4023360"/>
          </a:xfrm>
        </p:spPr>
        <p:txBody>
          <a:bodyPr/>
          <a:lstStyle/>
          <a:p>
            <a:pPr marL="201168" lvl="1" indent="0">
              <a:buNone/>
            </a:pPr>
            <a:r>
              <a:rPr lang="tr-TR" dirty="0" smtClean="0"/>
              <a:t>	</a:t>
            </a:r>
            <a:r>
              <a:rPr lang="tr-TR" sz="2400" b="1" dirty="0" smtClean="0">
                <a:latin typeface="Arial" panose="020B0604020202020204" pitchFamily="34" charset="0"/>
                <a:cs typeface="Arial" panose="020B0604020202020204" pitchFamily="34" charset="0"/>
              </a:rPr>
              <a:t>Kıskançlık</a:t>
            </a:r>
            <a:r>
              <a:rPr lang="tr-TR" sz="2400" b="1" dirty="0">
                <a:latin typeface="Arial" panose="020B0604020202020204" pitchFamily="34" charset="0"/>
                <a:cs typeface="Arial" panose="020B0604020202020204" pitchFamily="34" charset="0"/>
              </a:rPr>
              <a:t>, korku, stres ve öfkenin bir karışımıdır. İçinizdeki bu canavarı ortaya çıkarmak, kalp hastalıklarına ve uyku problemlerine neden olabilir.</a:t>
            </a:r>
          </a:p>
        </p:txBody>
      </p:sp>
      <p:pic>
        <p:nvPicPr>
          <p:cNvPr id="10242" name="Picture 2" descr="duygularımız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0" y="1737360"/>
            <a:ext cx="5686342" cy="4336869"/>
          </a:xfrm>
          <a:prstGeom prst="rect">
            <a:avLst/>
          </a:prstGeom>
          <a:noFill/>
          <a:extLst>
            <a:ext uri="{909E8E84-426E-40DD-AFC4-6F175D3DCCD1}">
              <a14:hiddenFill xmlns:a14="http://schemas.microsoft.com/office/drawing/2010/main">
                <a:solidFill>
                  <a:srgbClr val="FFFFFF"/>
                </a:solidFill>
              </a14:hiddenFill>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493879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737360" y="286603"/>
            <a:ext cx="9418320" cy="1450757"/>
          </a:xfrm>
        </p:spPr>
        <p:txBody>
          <a:bodyPr>
            <a:normAutofit/>
          </a:bodyPr>
          <a:lstStyle/>
          <a:p>
            <a:r>
              <a:rPr lang="tr-TR" sz="2800" b="1" dirty="0">
                <a:solidFill>
                  <a:srgbClr val="0070C0"/>
                </a:solidFill>
                <a:latin typeface="Arial" panose="020B0604020202020204" pitchFamily="34" charset="0"/>
                <a:cs typeface="Arial" panose="020B0604020202020204" pitchFamily="34" charset="0"/>
              </a:rPr>
              <a:t>Duygularınızı “atmak” ve vücudunuzu rahatlatmak için </a:t>
            </a:r>
            <a:br>
              <a:rPr lang="tr-TR" sz="2800" b="1" dirty="0">
                <a:solidFill>
                  <a:srgbClr val="0070C0"/>
                </a:solidFill>
                <a:latin typeface="Arial" panose="020B0604020202020204" pitchFamily="34" charset="0"/>
                <a:cs typeface="Arial" panose="020B0604020202020204" pitchFamily="34" charset="0"/>
              </a:rPr>
            </a:br>
            <a:endParaRPr lang="tr-TR" sz="28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444137" y="1909234"/>
            <a:ext cx="5799909" cy="4023360"/>
          </a:xfrm>
        </p:spPr>
        <p:txBody>
          <a:bodyPr>
            <a:noAutofit/>
          </a:bodyPr>
          <a:lstStyle/>
          <a:p>
            <a:pPr fontAlgn="base"/>
            <a:r>
              <a:rPr lang="tr-TR" sz="2400" b="1" dirty="0">
                <a:latin typeface="Arial" panose="020B0604020202020204" pitchFamily="34" charset="0"/>
                <a:cs typeface="Arial" panose="020B0604020202020204" pitchFamily="34" charset="0"/>
              </a:rPr>
              <a:t>Duygularınızı kabul etmeyi deneyebilir, bunun için bir profesyonelden yardım alabilirsiniz.</a:t>
            </a:r>
          </a:p>
          <a:p>
            <a:pPr fontAlgn="base"/>
            <a:r>
              <a:rPr lang="tr-TR" sz="2400" b="1" dirty="0">
                <a:latin typeface="Arial" panose="020B0604020202020204" pitchFamily="34" charset="0"/>
                <a:cs typeface="Arial" panose="020B0604020202020204" pitchFamily="34" charset="0"/>
              </a:rPr>
              <a:t>Enerjinizi başka şeylere yönlendirebilirsiniz. Örneğin meditasyon ya da yoga iyi bir seçenek olabilir!</a:t>
            </a:r>
          </a:p>
          <a:p>
            <a:pPr fontAlgn="base"/>
            <a:r>
              <a:rPr lang="tr-TR" sz="2400" b="1" dirty="0">
                <a:latin typeface="Arial" panose="020B0604020202020204" pitchFamily="34" charset="0"/>
                <a:cs typeface="Arial" panose="020B0604020202020204" pitchFamily="34" charset="0"/>
              </a:rPr>
              <a:t>Masaja gidebilirsiniz! Tetik noktalarına uygulanan manuel basınç, kaslarınızı gevşetmeye ve ağrılarınızı azaltmaya yardımcı olur.</a:t>
            </a:r>
          </a:p>
          <a:p>
            <a:endParaRPr lang="tr-TR" sz="2400" b="1" dirty="0">
              <a:latin typeface="Arial" panose="020B0604020202020204" pitchFamily="34" charset="0"/>
              <a:cs typeface="Arial" panose="020B0604020202020204" pitchFamily="34" charset="0"/>
            </a:endParaRPr>
          </a:p>
        </p:txBody>
      </p:sp>
      <p:pic>
        <p:nvPicPr>
          <p:cNvPr id="4" name="Picture 12" descr="duygularımızı"/>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1428" y="1636147"/>
            <a:ext cx="5258525" cy="4569534"/>
          </a:xfrm>
          <a:prstGeom prst="rect">
            <a:avLst/>
          </a:prstGeom>
          <a:noFill/>
          <a:extLst>
            <a:ext uri="{909E8E84-426E-40DD-AFC4-6F175D3DCCD1}">
              <a14:hiddenFill xmlns:a14="http://schemas.microsoft.com/office/drawing/2010/main">
                <a:solidFill>
                  <a:srgbClr val="FFFFFF"/>
                </a:solidFill>
              </a14:hiddenFill>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8888112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090056" y="286604"/>
            <a:ext cx="9065623" cy="823740"/>
          </a:xfrm>
        </p:spPr>
        <p:txBody>
          <a:bodyPr>
            <a:normAutofit/>
          </a:bodyPr>
          <a:lstStyle/>
          <a:p>
            <a:r>
              <a:rPr lang="tr-TR" sz="3600" dirty="0" smtClean="0">
                <a:solidFill>
                  <a:srgbClr val="0070C0"/>
                </a:solidFill>
                <a:latin typeface="Arial" panose="020B0604020202020204" pitchFamily="34" charset="0"/>
                <a:cs typeface="Arial" panose="020B0604020202020204" pitchFamily="34" charset="0"/>
              </a:rPr>
              <a:t>Duygu Düzenleme</a:t>
            </a:r>
            <a:endParaRPr lang="tr-TR" sz="36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1097280" y="1110344"/>
            <a:ext cx="10058400" cy="4758750"/>
          </a:xfrm>
        </p:spPr>
        <p:txBody>
          <a:bodyPr>
            <a:normAutofit/>
          </a:bodyPr>
          <a:lstStyle/>
          <a:p>
            <a:pPr fontAlgn="base"/>
            <a:r>
              <a:rPr lang="tr-TR" b="1" dirty="0"/>
              <a:t>    </a:t>
            </a:r>
            <a:r>
              <a:rPr lang="tr-TR" sz="2600" b="1" dirty="0">
                <a:latin typeface="Arial" panose="020B0604020202020204" pitchFamily="34" charset="0"/>
                <a:cs typeface="Arial" panose="020B0604020202020204" pitchFamily="34" charset="0"/>
              </a:rPr>
              <a:t>Duygu düzenleme; duyguyla baş etmekte zorlanılan bir durumda tepkilerin sonuçlarını düşünüp duygu, davranış ve bedeni yöneterek en uygun tepkiyi verebilmektir.</a:t>
            </a:r>
            <a:r>
              <a:rPr lang="tr-TR" sz="2600" dirty="0">
                <a:latin typeface="Arial" panose="020B0604020202020204" pitchFamily="34" charset="0"/>
                <a:cs typeface="Arial" panose="020B0604020202020204" pitchFamily="34" charset="0"/>
              </a:rPr>
              <a:t> Bireyler duygularını nasıl kontrol edebileceklerini öğrenmeden önce her bir duyguyu  “hissedebildiklerini” bilmeleri gerekir. Duygu düzenleme konusunda zorlanan kişiler kendilerini zorlayıcı durumlar içinde bulduklarından kısır döngüye girerler.</a:t>
            </a:r>
          </a:p>
          <a:p>
            <a:pPr fontAlgn="base"/>
            <a:r>
              <a:rPr lang="tr-TR" sz="2600" dirty="0">
                <a:latin typeface="Arial" panose="020B0604020202020204" pitchFamily="34" charset="0"/>
                <a:cs typeface="Arial" panose="020B0604020202020204" pitchFamily="34" charset="0"/>
              </a:rPr>
              <a:t>    Duygu düzenleme, gelişen ve öğretilebilen bir beceridir. </a:t>
            </a:r>
            <a:r>
              <a:rPr lang="tr-TR" sz="2600" b="1" dirty="0">
                <a:latin typeface="Arial" panose="020B0604020202020204" pitchFamily="34" charset="0"/>
                <a:cs typeface="Arial" panose="020B0604020202020204" pitchFamily="34" charset="0"/>
              </a:rPr>
              <a:t>Kişinin duygu düzenleme becerilerinin gelişmesi; duygusal, sosyal ve davranışsal alanlarda daha iyi hissetmesine destek olurken problem çözme becerilerinin gelişmesini sağlar</a:t>
            </a:r>
            <a:r>
              <a:rPr lang="tr-TR" sz="2600" b="1" dirty="0" smtClean="0">
                <a:latin typeface="Arial" panose="020B0604020202020204" pitchFamily="34" charset="0"/>
                <a:cs typeface="Arial" panose="020B0604020202020204" pitchFamily="34" charset="0"/>
              </a:rPr>
              <a:t>.</a:t>
            </a:r>
            <a:endParaRPr lang="tr-TR" sz="2600" dirty="0">
              <a:latin typeface="Arial" panose="020B0604020202020204" pitchFamily="34" charset="0"/>
              <a:cs typeface="Arial" panose="020B0604020202020204" pitchFamily="34" charset="0"/>
            </a:endParaRP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082246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201168" lvl="1" indent="0" fontAlgn="base">
              <a:buNone/>
            </a:pPr>
            <a:r>
              <a:rPr lang="tr-TR" sz="2200" b="1"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Duygularını </a:t>
            </a:r>
            <a:r>
              <a:rPr lang="tr-TR" sz="2400" b="1" dirty="0">
                <a:latin typeface="Arial" panose="020B0604020202020204" pitchFamily="34" charset="0"/>
                <a:cs typeface="Arial" panose="020B0604020202020204" pitchFamily="34" charset="0"/>
              </a:rPr>
              <a:t>ifade edemeyen ya da ifade ettiğinde göz ardı edilen çocuklar duygularını bilinçaltına atarak içlerine kapanırlar ya da problem içeren davranışlar sergileyerek kendilerini korumayı otomatik olarak kısa sürede öğrenirler. Bu durum demokratik tutumlu ailelerde daha az meydana gelir. Eğer kişinin çocukluk hikayesinde yeterince anlaşılamama varsa yetişkinlik yaşamında olumsuz duygularla baş etmesi daha zor olabilir. Çocukluk çağında duygusal anlamda yaşadığı ihmale yakından bakmak ve bunu onarmak için psikoterapi etkili olacaktır. </a:t>
            </a:r>
          </a:p>
          <a:p>
            <a:endParaRPr lang="tr-TR" sz="2400" b="1" dirty="0"/>
          </a:p>
          <a:p>
            <a:endParaRPr lang="tr-TR" sz="2400"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058346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7280" y="286604"/>
            <a:ext cx="10058400" cy="1106768"/>
          </a:xfrm>
        </p:spPr>
        <p:txBody>
          <a:bodyPr>
            <a:normAutofit/>
          </a:bodyPr>
          <a:lstStyle/>
          <a:p>
            <a:pPr algn="ctr"/>
            <a:r>
              <a:rPr lang="tr-TR" sz="3200" b="1" dirty="0">
                <a:solidFill>
                  <a:srgbClr val="0070C0"/>
                </a:solidFill>
                <a:latin typeface="Arial" panose="020B0604020202020204" pitchFamily="34" charset="0"/>
                <a:cs typeface="Arial" panose="020B0604020202020204" pitchFamily="34" charset="0"/>
              </a:rPr>
              <a:t>Sınıf Öğretmenleri Sınıfta Duygularını Nasıl Yönlendirirler ve Duygu Yönetimini Nasıl Sağlarlar?</a:t>
            </a:r>
            <a:endParaRPr lang="tr-TR" dirty="0"/>
          </a:p>
        </p:txBody>
      </p:sp>
      <p:pic>
        <p:nvPicPr>
          <p:cNvPr id="4" name="İçerik Yer Tutucusu 3"/>
          <p:cNvPicPr>
            <a:picLocks noGrp="1"/>
          </p:cNvPicPr>
          <p:nvPr>
            <p:ph idx="1"/>
          </p:nvPr>
        </p:nvPicPr>
        <p:blipFill rotWithShape="1">
          <a:blip r:embed="rId2"/>
          <a:srcRect l="13587" t="30028" r="17524" b="26847"/>
          <a:stretch/>
        </p:blipFill>
        <p:spPr bwMode="auto">
          <a:xfrm>
            <a:off x="493123" y="1687287"/>
            <a:ext cx="11266714" cy="4904014"/>
          </a:xfrm>
          <a:prstGeom prst="rect">
            <a:avLst/>
          </a:prstGeom>
          <a:ln>
            <a:noFill/>
          </a:ln>
          <a:extLst>
            <a:ext uri="{53640926-AAD7-44D8-BBD7-CCE9431645EC}">
              <a14:shadowObscured xmlns:a14="http://schemas.microsoft.com/office/drawing/2010/main"/>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3542862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67988" y="431075"/>
            <a:ext cx="9287691" cy="1084216"/>
          </a:xfrm>
        </p:spPr>
        <p:txBody>
          <a:bodyPr>
            <a:normAutofit fontScale="90000"/>
          </a:bodyPr>
          <a:lstStyle/>
          <a:p>
            <a:pPr marL="91440" lvl="0" indent="-91440" fontAlgn="base">
              <a:lnSpc>
                <a:spcPct val="90000"/>
              </a:lnSpc>
              <a:spcBef>
                <a:spcPts val="1200"/>
              </a:spcBef>
              <a:spcAft>
                <a:spcPts val="200"/>
              </a:spcAft>
            </a:pPr>
            <a:r>
              <a:rPr lang="tr-TR" sz="3600" b="1" spc="0" dirty="0">
                <a:solidFill>
                  <a:srgbClr val="0070C0"/>
                </a:solidFill>
                <a:latin typeface="Calibri" panose="020F0502020204030204"/>
              </a:rPr>
              <a:t>Duygu Düzenleme İçin Öneriler </a:t>
            </a:r>
            <a:r>
              <a:rPr lang="tr-TR" sz="3600" spc="0" dirty="0">
                <a:solidFill>
                  <a:srgbClr val="0070C0"/>
                </a:solidFill>
                <a:latin typeface="Calibri" panose="020F0502020204030204"/>
              </a:rPr>
              <a:t/>
            </a:r>
            <a:br>
              <a:rPr lang="tr-TR" sz="3600" spc="0" dirty="0">
                <a:solidFill>
                  <a:srgbClr val="0070C0"/>
                </a:solidFill>
                <a:latin typeface="Calibri" panose="020F0502020204030204"/>
              </a:rPr>
            </a:br>
            <a:endParaRPr lang="tr-TR" dirty="0"/>
          </a:p>
        </p:txBody>
      </p:sp>
      <p:sp>
        <p:nvSpPr>
          <p:cNvPr id="3" name="İçerik Yer Tutucusu 2"/>
          <p:cNvSpPr>
            <a:spLocks noGrp="1"/>
          </p:cNvSpPr>
          <p:nvPr>
            <p:ph idx="1"/>
          </p:nvPr>
        </p:nvSpPr>
        <p:spPr>
          <a:xfrm>
            <a:off x="744583" y="718457"/>
            <a:ext cx="10868297" cy="5150637"/>
          </a:xfrm>
        </p:spPr>
        <p:txBody>
          <a:bodyPr>
            <a:noAutofit/>
          </a:bodyPr>
          <a:lstStyle/>
          <a:p>
            <a:pPr lvl="0" fontAlgn="base"/>
            <a:endParaRPr lang="tr-TR" sz="2400" dirty="0" smtClean="0">
              <a:latin typeface="Arial" panose="020B0604020202020204" pitchFamily="34" charset="0"/>
              <a:cs typeface="Arial" panose="020B0604020202020204" pitchFamily="34" charset="0"/>
            </a:endParaRPr>
          </a:p>
          <a:p>
            <a:pPr marL="0" lvl="0" indent="0" fontAlgn="base">
              <a:buNone/>
            </a:pPr>
            <a:r>
              <a:rPr lang="tr-TR" sz="2400"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Hissettiğimiz </a:t>
            </a:r>
            <a:r>
              <a:rPr lang="tr-TR" sz="2400" b="1" dirty="0">
                <a:latin typeface="Arial" panose="020B0604020202020204" pitchFamily="34" charset="0"/>
                <a:cs typeface="Arial" panose="020B0604020202020204" pitchFamily="34" charset="0"/>
              </a:rPr>
              <a:t>duyguları yakın ilişkide olduğumuz kişilerle paylaşmak iyi gelebilir. Hissettiğimiz duyguların yanlış veya kötü olmadığını, olumsuz da olsa her bir duygunun bir işlevi olduğunu fakat bazı duyguların düzenlenmesi gerektiğini kendimize hatırlatmak önemlidir. </a:t>
            </a:r>
          </a:p>
          <a:p>
            <a:pPr marL="0" lvl="0" indent="0" fontAlgn="base">
              <a:buNone/>
            </a:pPr>
            <a:r>
              <a:rPr lang="tr-TR" sz="2400" b="1" dirty="0" smtClean="0">
                <a:latin typeface="Arial" panose="020B0604020202020204" pitchFamily="34" charset="0"/>
                <a:cs typeface="Arial" panose="020B0604020202020204" pitchFamily="34" charset="0"/>
              </a:rPr>
              <a:t>	Bazı durumlarda </a:t>
            </a:r>
            <a:r>
              <a:rPr lang="tr-TR" sz="2400" b="1" dirty="0">
                <a:latin typeface="Arial" panose="020B0604020202020204" pitchFamily="34" charset="0"/>
                <a:cs typeface="Arial" panose="020B0604020202020204" pitchFamily="34" charset="0"/>
              </a:rPr>
              <a:t>kişi duygularını paylaşmayı kültürel etkilerle zayıflık veya aşırı hassasiyet olarak değerlendirebilir. Böyle durumlarda duyguların paylaşılmasının ve ifade edilmesinin zayıflık göstergesi değil aksine güçlü olmayı yansıttığı kendimize hatırlatmalıyız. Çünkü duygunun adının koyabilmek ve bunu dile getirebilmekte duygu düzenlemede önemli bir aşamadır.  </a:t>
            </a:r>
          </a:p>
          <a:p>
            <a:pPr marL="0" indent="0">
              <a:buNone/>
            </a:pPr>
            <a:r>
              <a:rPr lang="tr-TR" sz="2400" b="1" dirty="0" smtClean="0">
                <a:latin typeface="Arial" panose="020B0604020202020204" pitchFamily="34" charset="0"/>
                <a:cs typeface="Arial" panose="020B0604020202020204" pitchFamily="34" charset="0"/>
              </a:rPr>
              <a:t>	</a:t>
            </a:r>
            <a:endParaRPr lang="tr-TR" sz="2400" b="1" dirty="0">
              <a:latin typeface="Arial" panose="020B0604020202020204" pitchFamily="34" charset="0"/>
              <a:cs typeface="Arial" panose="020B0604020202020204" pitchFamily="34" charset="0"/>
            </a:endParaRPr>
          </a:p>
        </p:txBody>
      </p:sp>
      <p:pic>
        <p:nvPicPr>
          <p:cNvPr id="5"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648982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b="1"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Duygu </a:t>
            </a:r>
            <a:r>
              <a:rPr lang="tr-TR" sz="2400" b="1" dirty="0">
                <a:latin typeface="Arial" panose="020B0604020202020204" pitchFamily="34" charset="0"/>
                <a:cs typeface="Arial" panose="020B0604020202020204" pitchFamily="34" charset="0"/>
              </a:rPr>
              <a:t>düzenlemenin önemli basamaklarından biri de hissedilen duyguları fark etmek ve onları adlandırabilmektir. Yaşadığınız olayda önemli noktaları fark ederek o an neler hissettiğinizi kendinize sormanız, daha sonra ise hissettiğiniz duygunun ne olduğunu bulmanız ve ona bir isim vermeniz (örneğin utanç, pişmanlık, öfke gibi) duygu düzenleme  açısından önemli adımlardır</a:t>
            </a:r>
            <a:endParaRPr lang="tr-TR" sz="2400"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021294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08908" y="515592"/>
            <a:ext cx="10058400" cy="5582491"/>
          </a:xfrm>
        </p:spPr>
        <p:txBody>
          <a:bodyPr>
            <a:normAutofit/>
          </a:bodyPr>
          <a:lstStyle/>
          <a:p>
            <a:pPr marL="201168" lvl="1" indent="0" fontAlgn="t">
              <a:lnSpc>
                <a:spcPct val="110000"/>
              </a:lnSpc>
              <a:spcAft>
                <a:spcPts val="0"/>
              </a:spcAft>
              <a:buNone/>
            </a:pPr>
            <a:r>
              <a:rPr lang="tr-TR" sz="2400" dirty="0">
                <a:latin typeface="Arial" panose="020B0604020202020204" pitchFamily="34" charset="0"/>
                <a:ea typeface="Times New Roman" panose="02020603050405020304" pitchFamily="18" charset="0"/>
                <a:cs typeface="Arial" panose="020B0604020202020204" pitchFamily="34" charset="0"/>
              </a:rPr>
              <a:t>	</a:t>
            </a:r>
            <a:endParaRPr lang="tr-TR" sz="2400" dirty="0" smtClean="0">
              <a:latin typeface="Arial" panose="020B0604020202020204" pitchFamily="34" charset="0"/>
              <a:ea typeface="Times New Roman" panose="02020603050405020304" pitchFamily="18" charset="0"/>
              <a:cs typeface="Arial" panose="020B0604020202020204" pitchFamily="34" charset="0"/>
            </a:endParaRPr>
          </a:p>
          <a:p>
            <a:pPr marL="201168" lvl="1" indent="0" fontAlgn="t">
              <a:lnSpc>
                <a:spcPct val="110000"/>
              </a:lnSpc>
              <a:spcAft>
                <a:spcPts val="0"/>
              </a:spcAft>
              <a:buNone/>
            </a:pPr>
            <a:r>
              <a:rPr lang="tr-TR" sz="2400" b="1" dirty="0">
                <a:latin typeface="Arial" panose="020B0604020202020204" pitchFamily="34" charset="0"/>
                <a:ea typeface="Times New Roman" panose="02020603050405020304" pitchFamily="18" charset="0"/>
                <a:cs typeface="Arial" panose="020B0604020202020204" pitchFamily="34" charset="0"/>
              </a:rPr>
              <a:t>	</a:t>
            </a:r>
            <a:r>
              <a:rPr lang="tr-TR" sz="2200" b="1" dirty="0" smtClean="0">
                <a:latin typeface="Arial" panose="020B0604020202020204" pitchFamily="34" charset="0"/>
                <a:ea typeface="Times New Roman" panose="02020603050405020304" pitchFamily="18" charset="0"/>
                <a:cs typeface="Arial" panose="020B0604020202020204" pitchFamily="34" charset="0"/>
              </a:rPr>
              <a:t>Çocuklarında </a:t>
            </a:r>
            <a:r>
              <a:rPr lang="tr-TR" sz="2200" b="1" dirty="0">
                <a:latin typeface="Arial" panose="020B0604020202020204" pitchFamily="34" charset="0"/>
                <a:ea typeface="Times New Roman" panose="02020603050405020304" pitchFamily="18" charset="0"/>
                <a:cs typeface="Arial" panose="020B0604020202020204" pitchFamily="34" charset="0"/>
              </a:rPr>
              <a:t>duygu düzenleme becerisi eksikliği olan bireylerin, çocuklarının duygularını bastırmak, konuşma hakkı tanımamak, isteklerini göz ardı etmeleri durumunda duygu düzenleme becerisinin kazanılmaması, çocukların bu beceriden yoksun büyümesi kaçınılmazdır. Bu durumda ebeveynlerin yapmaları gereken, çocukların hissettiği duyguları dile getirmeleri için onları desteklemek, dile getirdikleri durumlarda azarlamamak, duygularını rahatlıkla paylaşabilecekleri bir aile ortamı sunmaktır.</a:t>
            </a:r>
            <a:br>
              <a:rPr lang="tr-TR" sz="2200" b="1" dirty="0">
                <a:latin typeface="Arial" panose="020B0604020202020204" pitchFamily="34" charset="0"/>
                <a:ea typeface="Times New Roman" panose="02020603050405020304" pitchFamily="18" charset="0"/>
                <a:cs typeface="Arial" panose="020B0604020202020204" pitchFamily="34" charset="0"/>
              </a:rPr>
            </a:br>
            <a:r>
              <a:rPr lang="tr-TR" sz="2200" b="1" dirty="0">
                <a:latin typeface="Arial" panose="020B0604020202020204" pitchFamily="34" charset="0"/>
                <a:ea typeface="Times New Roman" panose="02020603050405020304" pitchFamily="18" charset="0"/>
                <a:cs typeface="Arial" panose="020B0604020202020204" pitchFamily="34" charset="0"/>
              </a:rPr>
              <a:t/>
            </a:r>
            <a:br>
              <a:rPr lang="tr-TR" sz="2200" b="1" dirty="0">
                <a:latin typeface="Arial" panose="020B0604020202020204" pitchFamily="34" charset="0"/>
                <a:ea typeface="Times New Roman" panose="02020603050405020304" pitchFamily="18" charset="0"/>
                <a:cs typeface="Arial" panose="020B0604020202020204" pitchFamily="34" charset="0"/>
              </a:rPr>
            </a:br>
            <a:r>
              <a:rPr lang="tr-TR" sz="2200" b="1" dirty="0" smtClean="0">
                <a:latin typeface="Arial" panose="020B0604020202020204" pitchFamily="34" charset="0"/>
                <a:ea typeface="Times New Roman" panose="02020603050405020304" pitchFamily="18" charset="0"/>
                <a:cs typeface="Arial" panose="020B0604020202020204" pitchFamily="34" charset="0"/>
              </a:rPr>
              <a:t>	Duygu </a:t>
            </a:r>
            <a:r>
              <a:rPr lang="tr-TR" sz="2200" b="1" dirty="0">
                <a:latin typeface="Arial" panose="020B0604020202020204" pitchFamily="34" charset="0"/>
                <a:ea typeface="Times New Roman" panose="02020603050405020304" pitchFamily="18" charset="0"/>
                <a:cs typeface="Arial" panose="020B0604020202020204" pitchFamily="34" charset="0"/>
              </a:rPr>
              <a:t>düzenleme becerisi, yetişkinlik dönemlerine kadar kazanılmamış ise, bir uzman yardımıyla, duyguları bastırmamak, kabul etmek ve bu duygulara uygun davranışlar geliştirmeye çalışmak mümkündür.</a:t>
            </a:r>
            <a:endParaRPr lang="tr-TR" sz="2200" b="1" dirty="0">
              <a:latin typeface="Arial" panose="020B0604020202020204" pitchFamily="34" charset="0"/>
              <a:ea typeface="Calibri" panose="020F0502020204030204" pitchFamily="34" charset="0"/>
              <a:cs typeface="Arial" panose="020B0604020202020204" pitchFamily="34" charset="0"/>
            </a:endParaRPr>
          </a:p>
          <a:p>
            <a:endParaRPr lang="tr-TR" b="1" dirty="0"/>
          </a:p>
        </p:txBody>
      </p:sp>
      <p:pic>
        <p:nvPicPr>
          <p:cNvPr id="4" name="4 Resim" descr="ÇANKAYA RAM LOGO.png"/>
          <p:cNvPicPr>
            <a:picLocks noChangeAspect="1"/>
          </p:cNvPicPr>
          <p:nvPr/>
        </p:nvPicPr>
        <p:blipFill>
          <a:blip r:embed="rId2" cstate="print"/>
          <a:stretch>
            <a:fillRect/>
          </a:stretch>
        </p:blipFill>
        <p:spPr>
          <a:xfrm>
            <a:off x="167839" y="0"/>
            <a:ext cx="1282138" cy="1227908"/>
          </a:xfrm>
          <a:prstGeom prst="rect">
            <a:avLst/>
          </a:prstGeom>
        </p:spPr>
      </p:pic>
    </p:spTree>
    <p:extLst>
      <p:ext uri="{BB962C8B-B14F-4D97-AF65-F5344CB8AC3E}">
        <p14:creationId xmlns:p14="http://schemas.microsoft.com/office/powerpoint/2010/main" val="2084306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463040" y="260477"/>
            <a:ext cx="10058400" cy="1450757"/>
          </a:xfrm>
        </p:spPr>
        <p:txBody>
          <a:bodyPr>
            <a:normAutofit/>
          </a:bodyPr>
          <a:lstStyle/>
          <a:p>
            <a:r>
              <a:rPr lang="tr-TR" sz="3600" b="1" dirty="0">
                <a:solidFill>
                  <a:srgbClr val="0070C0"/>
                </a:solidFill>
                <a:latin typeface="Arial" panose="020B0604020202020204" pitchFamily="34" charset="0"/>
                <a:cs typeface="Arial" panose="020B0604020202020204" pitchFamily="34" charset="0"/>
              </a:rPr>
              <a:t>Ç</a:t>
            </a:r>
            <a:r>
              <a:rPr lang="tr-TR" sz="3600" b="1" dirty="0" smtClean="0">
                <a:solidFill>
                  <a:srgbClr val="0070C0"/>
                </a:solidFill>
                <a:latin typeface="Arial" panose="020B0604020202020204" pitchFamily="34" charset="0"/>
                <a:cs typeface="Arial" panose="020B0604020202020204" pitchFamily="34" charset="0"/>
              </a:rPr>
              <a:t>ocuklarda Duygu </a:t>
            </a:r>
            <a:r>
              <a:rPr lang="tr-TR" sz="3600" b="1" dirty="0">
                <a:solidFill>
                  <a:srgbClr val="0070C0"/>
                </a:solidFill>
                <a:latin typeface="Arial" panose="020B0604020202020204" pitchFamily="34" charset="0"/>
                <a:cs typeface="Arial" panose="020B0604020202020204" pitchFamily="34" charset="0"/>
              </a:rPr>
              <a:t>D</a:t>
            </a:r>
            <a:r>
              <a:rPr lang="tr-TR" sz="3600" b="1" dirty="0" smtClean="0">
                <a:solidFill>
                  <a:srgbClr val="0070C0"/>
                </a:solidFill>
                <a:latin typeface="Arial" panose="020B0604020202020204" pitchFamily="34" charset="0"/>
                <a:cs typeface="Arial" panose="020B0604020202020204" pitchFamily="34" charset="0"/>
              </a:rPr>
              <a:t>üzenleme</a:t>
            </a:r>
            <a:r>
              <a:rPr lang="tr-TR" sz="3600" b="1" dirty="0">
                <a:latin typeface="Arial" panose="020B0604020202020204" pitchFamily="34" charset="0"/>
                <a:cs typeface="Arial" panose="020B0604020202020204" pitchFamily="34" charset="0"/>
              </a:rPr>
              <a:t/>
            </a:r>
            <a:br>
              <a:rPr lang="tr-TR" sz="3600" b="1" dirty="0">
                <a:latin typeface="Arial" panose="020B0604020202020204" pitchFamily="34" charset="0"/>
                <a:cs typeface="Arial" panose="020B0604020202020204" pitchFamily="34" charset="0"/>
              </a:rPr>
            </a:br>
            <a:endParaRPr lang="tr-TR" sz="3600" b="1"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pPr marL="0" indent="0">
              <a:buNone/>
            </a:pPr>
            <a:r>
              <a:rPr lang="tr-TR" sz="2400"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Duygu </a:t>
            </a:r>
            <a:r>
              <a:rPr lang="tr-TR" sz="2400" b="1" dirty="0">
                <a:latin typeface="Arial" panose="020B0604020202020204" pitchFamily="34" charset="0"/>
                <a:cs typeface="Arial" panose="020B0604020202020204" pitchFamily="34" charset="0"/>
              </a:rPr>
              <a:t>düzenleme becerisi bebeklikten başlar ve yaşam boyu sürer. Anne karnından itibaren bebeğin annesiyle ve çevreyle olan etkileşimi, deneyimleri ve bağlanma stili onun sosyal-duygusal gelişimini etkileyen önemli bir etmendir. Bebeklerin duygu düzenleme çabaları doğumundan itibaren başlar ve ilk bir yıl emme, rahatsız bir durum olduğunda ağlama, yardım arama, yaklaşma davranışları gibi daha çok fizyolojik mekanizmalarla kontrol edilmektedir. Bebekler duygu düzenlemeye yönelik her ne kadar erken belirtiler gösteriyor olsa da ilk birkaç yıl bebeğin birincil bakım vereninin aktif rolü baskındır</a:t>
            </a:r>
            <a:r>
              <a:rPr lang="tr-TR" sz="2400" dirty="0">
                <a:latin typeface="Arial" panose="020B0604020202020204" pitchFamily="34" charset="0"/>
                <a:cs typeface="Arial" panose="020B0604020202020204" pitchFamily="34" charset="0"/>
              </a:rPr>
              <a:t>.</a:t>
            </a: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4150239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r>
              <a:rPr lang="tr-TR" sz="2400" dirty="0" smtClean="0">
                <a:latin typeface="Arial" panose="020B0604020202020204" pitchFamily="34" charset="0"/>
                <a:cs typeface="Arial" panose="020B0604020202020204" pitchFamily="34" charset="0"/>
              </a:rPr>
              <a:t>	</a:t>
            </a:r>
            <a:r>
              <a:rPr lang="tr-TR" sz="2400" b="1" dirty="0" smtClean="0">
                <a:latin typeface="Arial" panose="020B0604020202020204" pitchFamily="34" charset="0"/>
                <a:cs typeface="Arial" panose="020B0604020202020204" pitchFamily="34" charset="0"/>
              </a:rPr>
              <a:t>Okulöncesi </a:t>
            </a:r>
            <a:r>
              <a:rPr lang="tr-TR" sz="2400" b="1" dirty="0">
                <a:latin typeface="Arial" panose="020B0604020202020204" pitchFamily="34" charset="0"/>
                <a:cs typeface="Arial" panose="020B0604020202020204" pitchFamily="34" charset="0"/>
              </a:rPr>
              <a:t>dönem, çocuğun duygularını düzenleme becerisi kazandığı verimli bir zaman dilimidir. Bilişsel, fiziksel ve dil gelişiminin artmasıyla birlikte çocuklar kendi duygu düzenleme stratejilerini geliştirmeye başlamaktadırlar. Okulöncesi kuruma başlamasıyla birlikte çocuğun sosyal çevresi genişler, bir düzene veya kurallara yönelik öğrenme süreci başlar, bu süreçte duygusal deneyimlerini anlama ve yorumlamaya dair bir bakış açısı kazanırlar. Çocuğun genişleyen sosyal ağları (okul, öğretmen, arkadaşlar, komşuların çocukları vb.) kendi duygularını ve başkalarının hissettiği duyguları yorumlamada yeni fırsatlar sunmaktadır.</a:t>
            </a:r>
          </a:p>
        </p:txBody>
      </p:sp>
      <p:pic>
        <p:nvPicPr>
          <p:cNvPr id="6"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423397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buNone/>
            </a:pPr>
            <a:r>
              <a:rPr lang="tr-TR" dirty="0" smtClean="0"/>
              <a:t>	</a:t>
            </a:r>
            <a:r>
              <a:rPr lang="tr-TR" sz="2400" b="1" dirty="0" smtClean="0">
                <a:latin typeface="Arial" panose="020B0604020202020204" pitchFamily="34" charset="0"/>
                <a:cs typeface="Arial" panose="020B0604020202020204" pitchFamily="34" charset="0"/>
              </a:rPr>
              <a:t>Çocuğun </a:t>
            </a:r>
            <a:r>
              <a:rPr lang="tr-TR" sz="2400" b="1" dirty="0">
                <a:latin typeface="Arial" panose="020B0604020202020204" pitchFamily="34" charset="0"/>
                <a:cs typeface="Arial" panose="020B0604020202020204" pitchFamily="34" charset="0"/>
              </a:rPr>
              <a:t>yaşadığı öfke nöbetleri, ağlama krizleri, korkular ve kaygılar yaşadığı strese karşı verdiği tepkiyle ilişkilidir. Yani davranışları birer sorun değil, soruna yönelik gösterdiği tepkilerdir. Bu durumlarda bir yetişkinin rehberliğine, sakinleştirici etkisine ve kapsayıcı rolüne ihtiyacı vardır. Yapılan araştırmalarda, çocukların yaşadığı olumsuz duygulara ebeveyninin verdiği olumlu tepkiler (duyguyu anlama ve empati) çocuklardaki öz düzenleme becerilerini arttırmaktadır. Aksine, olumsuz duygulara verilen ceza, küçümseme gibi olumsuz tepkilerin çocuğun duygu düzenleme becerisine zarar verdiği görülmektedir.</a:t>
            </a: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0009897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b="1" dirty="0">
                <a:solidFill>
                  <a:srgbClr val="0070C0"/>
                </a:solidFill>
                <a:latin typeface="Arial" panose="020B0604020202020204" pitchFamily="34" charset="0"/>
                <a:cs typeface="Arial" panose="020B0604020202020204" pitchFamily="34" charset="0"/>
              </a:rPr>
              <a:t>Duygu Düzenlemeye Yardımcı Yöntemler</a:t>
            </a:r>
          </a:p>
        </p:txBody>
      </p:sp>
      <p:sp>
        <p:nvSpPr>
          <p:cNvPr id="3" name="İçerik Yer Tutucusu 2"/>
          <p:cNvSpPr>
            <a:spLocks noGrp="1"/>
          </p:cNvSpPr>
          <p:nvPr>
            <p:ph idx="1"/>
          </p:nvPr>
        </p:nvSpPr>
        <p:spPr/>
        <p:txBody>
          <a:bodyPr>
            <a:noAutofit/>
          </a:bodyPr>
          <a:lstStyle/>
          <a:p>
            <a:r>
              <a:rPr lang="tr-TR" sz="2400" b="1" dirty="0">
                <a:solidFill>
                  <a:srgbClr val="0070C0"/>
                </a:solidFill>
                <a:latin typeface="Arial" panose="020B0604020202020204" pitchFamily="34" charset="0"/>
                <a:cs typeface="Arial" panose="020B0604020202020204" pitchFamily="34" charset="0"/>
              </a:rPr>
              <a:t>Fiziksel Temasta Bulunun</a:t>
            </a:r>
            <a:r>
              <a:rPr lang="tr-TR" sz="2400" b="1" dirty="0">
                <a:latin typeface="Arial" panose="020B0604020202020204" pitchFamily="34" charset="0"/>
                <a:cs typeface="Arial" panose="020B0604020202020204" pitchFamily="34" charset="0"/>
              </a:rPr>
              <a:t>: Ona sarılın. Kucağınıza aldığınızda hafif sallanma hareketiyle ve sakinleştirici bir müzikle senkronize olduğunuzu hissedin</a:t>
            </a:r>
            <a:r>
              <a:rPr lang="tr-TR" sz="2400" b="1" dirty="0" smtClean="0">
                <a:latin typeface="Arial" panose="020B0604020202020204" pitchFamily="34" charset="0"/>
                <a:cs typeface="Arial" panose="020B0604020202020204" pitchFamily="34" charset="0"/>
              </a:rPr>
              <a:t>.</a:t>
            </a:r>
            <a:endParaRPr lang="tr-TR" sz="2400" b="1" dirty="0">
              <a:latin typeface="Arial" panose="020B0604020202020204" pitchFamily="34" charset="0"/>
              <a:cs typeface="Arial" panose="020B0604020202020204" pitchFamily="34" charset="0"/>
            </a:endParaRPr>
          </a:p>
          <a:p>
            <a:r>
              <a:rPr lang="tr-TR" sz="2400" b="1" dirty="0">
                <a:solidFill>
                  <a:srgbClr val="0070C0"/>
                </a:solidFill>
                <a:latin typeface="Arial" panose="020B0604020202020204" pitchFamily="34" charset="0"/>
                <a:cs typeface="Arial" panose="020B0604020202020204" pitchFamily="34" charset="0"/>
              </a:rPr>
              <a:t>Bağ Kurun ve Yönlendirin</a:t>
            </a:r>
            <a:r>
              <a:rPr lang="tr-TR" sz="2400" b="1" dirty="0">
                <a:latin typeface="Arial" panose="020B0604020202020204" pitchFamily="34" charset="0"/>
                <a:cs typeface="Arial" panose="020B0604020202020204" pitchFamily="34" charset="0"/>
              </a:rPr>
              <a:t>: Emir ve talimat vermek yerine onunla önce bağ kurun ve yeniden yönlendirin. Bu, duygu dalgası yaşarken onun kafasını suyun üzerinde güvenle tutmaya benzer. Yaşadığı zor duyguyu anladığınızı hissettirin ve sakinleştirdikten sonra konuşmayı deneyin</a:t>
            </a:r>
            <a:r>
              <a:rPr lang="tr-TR" sz="2400" b="1" dirty="0" smtClean="0">
                <a:latin typeface="Arial" panose="020B0604020202020204" pitchFamily="34" charset="0"/>
                <a:cs typeface="Arial" panose="020B0604020202020204" pitchFamily="34" charset="0"/>
              </a:rPr>
              <a:t>.</a:t>
            </a:r>
            <a:endParaRPr lang="tr-TR" sz="2400" b="1" dirty="0">
              <a:latin typeface="Arial" panose="020B0604020202020204" pitchFamily="34" charset="0"/>
              <a:cs typeface="Arial" panose="020B0604020202020204" pitchFamily="34" charset="0"/>
            </a:endParaRP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42658303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lvl="0">
              <a:buClr>
                <a:srgbClr val="4A66AC"/>
              </a:buClr>
            </a:pPr>
            <a:r>
              <a:rPr lang="tr-TR" sz="2400" b="1" dirty="0">
                <a:solidFill>
                  <a:srgbClr val="0070C0"/>
                </a:solidFill>
                <a:latin typeface="Arial" panose="020B0604020202020204" pitchFamily="34" charset="0"/>
                <a:cs typeface="Arial" panose="020B0604020202020204" pitchFamily="34" charset="0"/>
              </a:rPr>
              <a:t>Problemin Adını Koyun</a:t>
            </a:r>
            <a:r>
              <a:rPr lang="tr-TR" sz="2400" b="1" dirty="0">
                <a:solidFill>
                  <a:prstClr val="black">
                    <a:lumMod val="75000"/>
                    <a:lumOff val="25000"/>
                  </a:prstClr>
                </a:solidFill>
                <a:latin typeface="Arial" panose="020B0604020202020204" pitchFamily="34" charset="0"/>
                <a:cs typeface="Arial" panose="020B0604020202020204" pitchFamily="34" charset="0"/>
              </a:rPr>
              <a:t>: Görmezden gelmek yerine yaşadığı sorunun adını koyun. Sözgelimi </a:t>
            </a:r>
            <a:r>
              <a:rPr lang="tr-TR" sz="2400" b="1" dirty="0" smtClean="0">
                <a:solidFill>
                  <a:prstClr val="black">
                    <a:lumMod val="75000"/>
                    <a:lumOff val="25000"/>
                  </a:prstClr>
                </a:solidFill>
                <a:latin typeface="Arial" panose="020B0604020202020204" pitchFamily="34" charset="0"/>
                <a:cs typeface="Arial" panose="020B0604020202020204" pitchFamily="34" charset="0"/>
              </a:rPr>
              <a:t>çocuk </a:t>
            </a:r>
            <a:r>
              <a:rPr lang="tr-TR" sz="2400" b="1" dirty="0">
                <a:solidFill>
                  <a:prstClr val="black">
                    <a:lumMod val="75000"/>
                    <a:lumOff val="25000"/>
                  </a:prstClr>
                </a:solidFill>
                <a:latin typeface="Arial" panose="020B0604020202020204" pitchFamily="34" charset="0"/>
                <a:cs typeface="Arial" panose="020B0604020202020204" pitchFamily="34" charset="0"/>
              </a:rPr>
              <a:t>düştüyse ve canı yanıyorsa, bu olayı ona anlattırın. Düştüğünü, sizin yanına gelip onu kaldırdığınızı, canının yandığını ve yanında olduğunuzu söyleyin. Orada olduğunuzu hissettirin. “Ağlama, tamam, bir şey yok. Daha dikkatli ol bundan sonra.” veya “Bunda ağlayacak ne var?” demek çocuğunuzu sakinleştirmez, aksine duygusunu bastırmasına neden olur.</a:t>
            </a:r>
          </a:p>
          <a:p>
            <a:endParaRPr lang="tr-TR"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0644095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b="1" dirty="0">
                <a:solidFill>
                  <a:srgbClr val="0070C0"/>
                </a:solidFill>
                <a:latin typeface="Arial" panose="020B0604020202020204" pitchFamily="34" charset="0"/>
                <a:cs typeface="Arial" panose="020B0604020202020204" pitchFamily="34" charset="0"/>
              </a:rPr>
              <a:t>Duygularını Tanımlamasına Yardım Edin</a:t>
            </a:r>
            <a:r>
              <a:rPr lang="tr-TR" sz="2400" b="1" dirty="0">
                <a:latin typeface="Arial" panose="020B0604020202020204" pitchFamily="34" charset="0"/>
                <a:cs typeface="Arial" panose="020B0604020202020204" pitchFamily="34" charset="0"/>
              </a:rPr>
              <a:t>: Çocuğunuzun nasıl hissettiğini, hissettiği duygunun ne olduğunu anlamasına yardımcı olun. “Nasıl hissediyorsun?”, “Bu seni korkutuyor sanırım.”, “Canın acıyor, biliyorum.”, “Arkadaşın seninle oynamadığında üzgün hissediyorsun.”, “Ağlayabilirsin, ben buradayım.” gibi. Çocuğunuzun duygularını tanımlamasına yardımcı olurken siz de kendi duygularınızı ona aktarın. “Bugün çok heyecanlıyım çünkü…”, “Bugün bir şeye üzüldüm…”, “Kızgınım…” gibi. Bu onun kendi duygularını fark ederken, başkalarının duygularını fark edip empati kurmasına da yardımcı olur</a:t>
            </a:r>
            <a:r>
              <a:rPr lang="tr-TR" sz="2400" b="1" dirty="0" smtClean="0">
                <a:latin typeface="Arial" panose="020B0604020202020204" pitchFamily="34" charset="0"/>
                <a:cs typeface="Arial" panose="020B0604020202020204" pitchFamily="34" charset="0"/>
              </a:rPr>
              <a:t>.</a:t>
            </a:r>
            <a:endParaRPr lang="tr-TR" sz="2400" b="1" dirty="0">
              <a:latin typeface="Arial" panose="020B0604020202020204" pitchFamily="34" charset="0"/>
              <a:cs typeface="Arial" panose="020B0604020202020204" pitchFamily="34" charset="0"/>
            </a:endParaRP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597437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sz="2400" b="1" dirty="0">
                <a:solidFill>
                  <a:srgbClr val="0070C0"/>
                </a:solidFill>
                <a:latin typeface="Arial" panose="020B0604020202020204" pitchFamily="34" charset="0"/>
                <a:cs typeface="Arial" panose="020B0604020202020204" pitchFamily="34" charset="0"/>
              </a:rPr>
              <a:t>İyi Bir Rol Model Olun</a:t>
            </a:r>
            <a:r>
              <a:rPr lang="tr-TR" sz="2400" b="1" dirty="0">
                <a:latin typeface="Arial" panose="020B0604020202020204" pitchFamily="34" charset="0"/>
                <a:cs typeface="Arial" panose="020B0604020202020204" pitchFamily="34" charset="0"/>
              </a:rPr>
              <a:t>: Unutmayın ki çocuklar duyduklarından çok gördüklerini yaparlar. Ebeveynleri yaşadığı duyguları nasıl yansıtır ve davranışa dökerse çocuklar da bundan etkilenirler. Kendi duygularımızı kontrol etmek her zaman kolay değildir, bu karmaşık ve uzun bir süreçtir. Çocuğunuzun davranışları sizin kendi çocukluğunuzda yaşadığınız anıları ve duyguları tetikleyebilir, çözülmemiş bazı meseleleri su yüzüne çıkarabilir. Kendinizi ve duygularınızı tanımak, verdiğiniz tepkileri fark etmek çocuğunuza rehber olabilmeniz için de ilk adımdır.</a:t>
            </a:r>
          </a:p>
          <a:p>
            <a:endParaRPr lang="tr-TR" sz="2400" b="1" dirty="0">
              <a:latin typeface="Arial" panose="020B0604020202020204" pitchFamily="34" charset="0"/>
              <a:cs typeface="Arial" panose="020B0604020202020204" pitchFamily="34" charset="0"/>
            </a:endParaRP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206712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a:solidFill>
                  <a:srgbClr val="0070C0"/>
                </a:solidFill>
                <a:latin typeface="Arial" panose="020B0604020202020204" pitchFamily="34" charset="0"/>
                <a:cs typeface="Arial" panose="020B0604020202020204" pitchFamily="34" charset="0"/>
              </a:rPr>
              <a:t>Sınıf Öğretmenleri Sınıfta Duygularını Nasıl Yönlendirirler ve Duygu Yönetimini Nasıl Sağlarlar?</a:t>
            </a:r>
            <a:endParaRPr lang="tr-TR" dirty="0"/>
          </a:p>
        </p:txBody>
      </p:sp>
      <p:pic>
        <p:nvPicPr>
          <p:cNvPr id="4" name="İçerik Yer Tutucusu 3"/>
          <p:cNvPicPr>
            <a:picLocks noGrp="1"/>
          </p:cNvPicPr>
          <p:nvPr>
            <p:ph idx="1"/>
          </p:nvPr>
        </p:nvPicPr>
        <p:blipFill rotWithShape="1">
          <a:blip r:embed="rId2"/>
          <a:srcRect l="14989" t="43796" r="15755" b="27510"/>
          <a:stretch/>
        </p:blipFill>
        <p:spPr bwMode="auto">
          <a:xfrm>
            <a:off x="739298" y="2278744"/>
            <a:ext cx="10774363" cy="3984670"/>
          </a:xfrm>
          <a:prstGeom prst="rect">
            <a:avLst/>
          </a:prstGeom>
          <a:ln>
            <a:noFill/>
          </a:ln>
          <a:extLst>
            <a:ext uri="{53640926-AAD7-44D8-BBD7-CCE9431645EC}">
              <a14:shadowObscured xmlns:a14="http://schemas.microsoft.com/office/drawing/2010/main"/>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481028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Autofit/>
          </a:bodyPr>
          <a:lstStyle/>
          <a:p>
            <a:r>
              <a:rPr lang="tr-TR" sz="2400" dirty="0">
                <a:solidFill>
                  <a:srgbClr val="0070C0"/>
                </a:solidFill>
                <a:latin typeface="Arial" panose="020B0604020202020204" pitchFamily="34" charset="0"/>
                <a:cs typeface="Arial" panose="020B0604020202020204" pitchFamily="34" charset="0"/>
              </a:rPr>
              <a:t>Duygulara Değil, Davranışlara Sınır Koyun</a:t>
            </a:r>
            <a:r>
              <a:rPr lang="tr-TR" sz="2400" dirty="0">
                <a:latin typeface="Arial" panose="020B0604020202020204" pitchFamily="34" charset="0"/>
                <a:cs typeface="Arial" panose="020B0604020202020204" pitchFamily="34" charset="0"/>
              </a:rPr>
              <a:t>: Çoğu ebeveyn çocuklarını farklı disiplin yöntemleriyle yetiştirir. Sınır koymak ve disipline etmek davranışları kontrol etmek için uygundur ancak duygulara set çekilmemelidir. Duygularını aktarabileceği güvenli alanlar yaratmak, kabul edilemez davranışları (vurmak, hakaret etmek, kendine ve çevresine zarar vermek vb.) belirtmek, duygularını yumuşatabilmesi için yardım etmek ve model olmak uygulanabilir yöntemlerdir. Yaşadığı öfke krizlerinde, ağlama nöbetlerinde, zor duygularla boğuştuğu anlarda çocuğu cezalandırmak onda yalnızca korku ve size karşı büyük bir öfke oluşturur</a:t>
            </a:r>
            <a:r>
              <a:rPr lang="tr-TR" sz="2400" dirty="0" smtClean="0">
                <a:latin typeface="Arial" panose="020B0604020202020204" pitchFamily="34" charset="0"/>
                <a:cs typeface="Arial" panose="020B0604020202020204" pitchFamily="34" charset="0"/>
              </a:rPr>
              <a:t>.</a:t>
            </a:r>
          </a:p>
        </p:txBody>
      </p:sp>
      <p:pic>
        <p:nvPicPr>
          <p:cNvPr id="5"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1949995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400" b="1" dirty="0">
                <a:solidFill>
                  <a:srgbClr val="0070C0"/>
                </a:solidFill>
                <a:latin typeface="Arial" panose="020B0604020202020204" pitchFamily="34" charset="0"/>
                <a:cs typeface="Arial" panose="020B0604020202020204" pitchFamily="34" charset="0"/>
              </a:rPr>
              <a:t>Birlikte Egzersiz Yapın</a:t>
            </a:r>
            <a:r>
              <a:rPr lang="tr-TR" sz="2400" b="1" dirty="0">
                <a:latin typeface="Arial" panose="020B0604020202020204" pitchFamily="34" charset="0"/>
                <a:cs typeface="Arial" panose="020B0604020202020204" pitchFamily="34" charset="0"/>
              </a:rPr>
              <a:t>: Fiziksel aktiviteler, hareket etme, bedenini dinleme çocuğun duygularını anlama ve düzenleme becerileri için önerilen bir yöntemdir. Duygular, bedene yansır. Her bir duygunun bedende bir yeri vardır, çocuğunuzla bunu birlikte keşfedin. Öfkeyi bedeninde nerede hissediyor, ya üzüntüyü, ya korkuyu? Hareket etmek olumsuz duyguların azalmasını sağlar.</a:t>
            </a:r>
          </a:p>
          <a:p>
            <a:endParaRPr lang="tr-TR"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5008182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71600" y="319651"/>
            <a:ext cx="10058400" cy="823740"/>
          </a:xfrm>
        </p:spPr>
        <p:txBody>
          <a:bodyPr>
            <a:normAutofit/>
          </a:bodyPr>
          <a:lstStyle/>
          <a:p>
            <a:pPr lvl="0"/>
            <a:r>
              <a:rPr lang="tr-TR" sz="2800" dirty="0">
                <a:solidFill>
                  <a:srgbClr val="0070C0"/>
                </a:solidFill>
                <a:latin typeface="Arial" panose="020B0604020202020204" pitchFamily="34" charset="0"/>
                <a:cs typeface="Arial" panose="020B0604020202020204" pitchFamily="34" charset="0"/>
              </a:rPr>
              <a:t>Yararlanılabilecek Kitap Listesi:</a:t>
            </a:r>
            <a:br>
              <a:rPr lang="tr-TR" sz="2800" dirty="0">
                <a:solidFill>
                  <a:srgbClr val="0070C0"/>
                </a:solidFill>
                <a:latin typeface="Arial" panose="020B0604020202020204" pitchFamily="34" charset="0"/>
                <a:cs typeface="Arial" panose="020B0604020202020204" pitchFamily="34" charset="0"/>
              </a:rPr>
            </a:br>
            <a:endParaRPr lang="tr-TR" sz="2800" dirty="0">
              <a:solidFill>
                <a:srgbClr val="0070C0"/>
              </a:solidFill>
              <a:latin typeface="Arial" panose="020B0604020202020204" pitchFamily="34" charset="0"/>
              <a:cs typeface="Arial" panose="020B0604020202020204" pitchFamily="34" charset="0"/>
            </a:endParaRPr>
          </a:p>
        </p:txBody>
      </p:sp>
      <p:sp>
        <p:nvSpPr>
          <p:cNvPr id="4" name="Rectangle 1"/>
          <p:cNvSpPr>
            <a:spLocks noGrp="1" noChangeArrowheads="1"/>
          </p:cNvSpPr>
          <p:nvPr>
            <p:ph idx="1"/>
          </p:nvPr>
        </p:nvSpPr>
        <p:spPr bwMode="auto">
          <a:xfrm>
            <a:off x="1097279" y="1248843"/>
            <a:ext cx="9771017" cy="424731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sz="1800" b="0" i="0" u="none" strike="noStrike" cap="none" normalizeH="0" baseline="0" dirty="0" smtClean="0">
                <a:ln>
                  <a:noFill/>
                </a:ln>
                <a:solidFill>
                  <a:srgbClr val="222222"/>
                </a:solidFill>
                <a:effectLst/>
                <a:cs typeface="Arial" panose="020B0604020202020204" pitchFamily="34" charset="0"/>
              </a:rPr>
              <a:t>Bütün Beyinli Çocuk – Daniel J. </a:t>
            </a:r>
            <a:r>
              <a:rPr kumimoji="0" lang="tr-TR" sz="1800" b="0" i="0" u="none" strike="noStrike" cap="none" normalizeH="0" baseline="0" dirty="0" err="1" smtClean="0">
                <a:ln>
                  <a:noFill/>
                </a:ln>
                <a:solidFill>
                  <a:srgbClr val="222222"/>
                </a:solidFill>
                <a:effectLst/>
                <a:cs typeface="Arial" panose="020B0604020202020204" pitchFamily="34" charset="0"/>
              </a:rPr>
              <a:t>Siegel</a:t>
            </a:r>
            <a:r>
              <a:rPr kumimoji="0" lang="tr-TR" sz="1800" b="0" i="0" u="none" strike="noStrike" cap="none" normalizeH="0" baseline="0" dirty="0" smtClean="0">
                <a:ln>
                  <a:noFill/>
                </a:ln>
                <a:solidFill>
                  <a:srgbClr val="222222"/>
                </a:solidFill>
                <a:effectLst/>
                <a:cs typeface="Arial" panose="020B0604020202020204" pitchFamily="34" charset="0"/>
              </a:rPr>
              <a:t> &amp; </a:t>
            </a:r>
            <a:r>
              <a:rPr kumimoji="0" lang="tr-TR" sz="1800" b="0" i="0" u="none" strike="noStrike" cap="none" normalizeH="0" baseline="0" dirty="0" err="1" smtClean="0">
                <a:ln>
                  <a:noFill/>
                </a:ln>
                <a:solidFill>
                  <a:srgbClr val="222222"/>
                </a:solidFill>
                <a:effectLst/>
                <a:cs typeface="Arial" panose="020B0604020202020204" pitchFamily="34" charset="0"/>
              </a:rPr>
              <a:t>Tina</a:t>
            </a:r>
            <a:r>
              <a:rPr kumimoji="0" lang="tr-TR" sz="1800" b="0" i="0" u="none" strike="noStrike" cap="none" normalizeH="0" baseline="0" dirty="0" smtClean="0">
                <a:ln>
                  <a:noFill/>
                </a:ln>
                <a:solidFill>
                  <a:srgbClr val="222222"/>
                </a:solidFill>
                <a:effectLst/>
                <a:cs typeface="Arial" panose="020B0604020202020204" pitchFamily="34" charset="0"/>
              </a:rPr>
              <a:t> P. </a:t>
            </a:r>
            <a:r>
              <a:rPr kumimoji="0" lang="tr-TR" sz="1800" b="0" i="0" u="none" strike="noStrike" cap="none" normalizeH="0" baseline="0" dirty="0" err="1" smtClean="0">
                <a:ln>
                  <a:noFill/>
                </a:ln>
                <a:solidFill>
                  <a:srgbClr val="222222"/>
                </a:solidFill>
                <a:effectLst/>
                <a:cs typeface="Arial" panose="020B0604020202020204" pitchFamily="34" charset="0"/>
              </a:rPr>
              <a:t>Bryson</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Çocuklar için Gerçek Yaşam Becerileri – Aygün </a:t>
            </a:r>
            <a:r>
              <a:rPr kumimoji="0" lang="tr-TR" sz="1800" b="0" i="0" u="none" strike="noStrike" cap="none" normalizeH="0" baseline="0" dirty="0" err="1" smtClean="0">
                <a:ln>
                  <a:noFill/>
                </a:ln>
                <a:solidFill>
                  <a:srgbClr val="222222"/>
                </a:solidFill>
                <a:effectLst/>
                <a:cs typeface="Arial" panose="020B0604020202020204" pitchFamily="34" charset="0"/>
              </a:rPr>
              <a:t>Tuçe</a:t>
            </a:r>
            <a:r>
              <a:rPr kumimoji="0" lang="tr-TR" sz="1800" b="0" i="0" u="none" strike="noStrike" cap="none" normalizeH="0" baseline="0" dirty="0" smtClean="0">
                <a:ln>
                  <a:noFill/>
                </a:ln>
                <a:solidFill>
                  <a:srgbClr val="222222"/>
                </a:solidFill>
                <a:effectLst/>
                <a:cs typeface="Arial" panose="020B0604020202020204" pitchFamily="34" charset="0"/>
              </a:rPr>
              <a:t> Ataş &amp; İlknur </a:t>
            </a:r>
            <a:r>
              <a:rPr kumimoji="0" lang="tr-TR" sz="1800" b="0" i="0" u="none" strike="noStrike" cap="none" normalizeH="0" baseline="0" dirty="0" err="1" smtClean="0">
                <a:ln>
                  <a:noFill/>
                </a:ln>
                <a:solidFill>
                  <a:srgbClr val="222222"/>
                </a:solidFill>
                <a:effectLst/>
                <a:cs typeface="Arial" panose="020B0604020202020204" pitchFamily="34" charset="0"/>
              </a:rPr>
              <a:t>Efeçınar</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Konuş ki Dinlesin Dinle ki Konuşsun – </a:t>
            </a:r>
            <a:r>
              <a:rPr kumimoji="0" lang="tr-TR" sz="1800" b="0" i="0" u="none" strike="noStrike" cap="none" normalizeH="0" baseline="0" dirty="0" err="1" smtClean="0">
                <a:ln>
                  <a:noFill/>
                </a:ln>
                <a:solidFill>
                  <a:srgbClr val="222222"/>
                </a:solidFill>
                <a:effectLst/>
                <a:cs typeface="Arial" panose="020B0604020202020204" pitchFamily="34" charset="0"/>
              </a:rPr>
              <a:t>Elaine</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Mazlish</a:t>
            </a:r>
            <a:r>
              <a:rPr kumimoji="0" lang="tr-TR" sz="1800" b="0" i="0" u="none" strike="noStrike" cap="none" normalizeH="0" baseline="0" dirty="0" smtClean="0">
                <a:ln>
                  <a:noFill/>
                </a:ln>
                <a:solidFill>
                  <a:srgbClr val="222222"/>
                </a:solidFill>
                <a:effectLst/>
                <a:cs typeface="Arial" panose="020B0604020202020204" pitchFamily="34" charset="0"/>
              </a:rPr>
              <a:t> &amp; </a:t>
            </a:r>
            <a:r>
              <a:rPr kumimoji="0" lang="tr-TR" sz="1800" b="0" i="0" u="none" strike="noStrike" cap="none" normalizeH="0" baseline="0" dirty="0" err="1" smtClean="0">
                <a:ln>
                  <a:noFill/>
                </a:ln>
                <a:solidFill>
                  <a:srgbClr val="222222"/>
                </a:solidFill>
                <a:effectLst/>
                <a:cs typeface="Arial" panose="020B0604020202020204" pitchFamily="34" charset="0"/>
              </a:rPr>
              <a:t>Adele</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Faber</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Çocuklar için Yaratıcı Baş Etme Becerileri – </a:t>
            </a:r>
            <a:r>
              <a:rPr kumimoji="0" lang="tr-TR" sz="1800" b="0" i="0" u="none" strike="noStrike" cap="none" normalizeH="0" baseline="0" dirty="0" err="1" smtClean="0">
                <a:ln>
                  <a:noFill/>
                </a:ln>
                <a:solidFill>
                  <a:srgbClr val="222222"/>
                </a:solidFill>
                <a:effectLst/>
                <a:cs typeface="Arial" panose="020B0604020202020204" pitchFamily="34" charset="0"/>
              </a:rPr>
              <a:t>Bonnie</a:t>
            </a:r>
            <a:r>
              <a:rPr kumimoji="0" lang="tr-TR" sz="1800" b="0" i="0" u="none" strike="noStrike" cap="none" normalizeH="0" baseline="0" dirty="0" smtClean="0">
                <a:ln>
                  <a:noFill/>
                </a:ln>
                <a:solidFill>
                  <a:srgbClr val="222222"/>
                </a:solidFill>
                <a:effectLst/>
                <a:cs typeface="Arial" panose="020B0604020202020204" pitchFamily="34" charset="0"/>
              </a:rPr>
              <a:t> Thomas</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Çocuklar için Duygularla İletişim Becerileri – </a:t>
            </a:r>
            <a:r>
              <a:rPr kumimoji="0" lang="tr-TR" sz="1800" b="0" i="0" u="none" strike="noStrike" cap="none" normalizeH="0" baseline="0" dirty="0" err="1" smtClean="0">
                <a:ln>
                  <a:noFill/>
                </a:ln>
                <a:solidFill>
                  <a:srgbClr val="222222"/>
                </a:solidFill>
                <a:effectLst/>
                <a:cs typeface="Arial" panose="020B0604020202020204" pitchFamily="34" charset="0"/>
              </a:rPr>
              <a:t>Bonnie</a:t>
            </a:r>
            <a:r>
              <a:rPr kumimoji="0" lang="tr-TR" sz="1800" b="0" i="0" u="none" strike="noStrike" cap="none" normalizeH="0" baseline="0" dirty="0" smtClean="0">
                <a:ln>
                  <a:noFill/>
                </a:ln>
                <a:solidFill>
                  <a:srgbClr val="222222"/>
                </a:solidFill>
                <a:effectLst/>
                <a:cs typeface="Arial" panose="020B0604020202020204" pitchFamily="34" charset="0"/>
              </a:rPr>
              <a:t> Thomas</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Duygularım: Oynuyorum ve Kendimi Tanıyorum – </a:t>
            </a:r>
            <a:r>
              <a:rPr kumimoji="0" lang="tr-TR" sz="1800" b="0" i="0" u="none" strike="noStrike" cap="none" normalizeH="0" baseline="0" dirty="0" err="1" smtClean="0">
                <a:ln>
                  <a:noFill/>
                </a:ln>
                <a:solidFill>
                  <a:srgbClr val="222222"/>
                </a:solidFill>
                <a:effectLst/>
                <a:cs typeface="Arial" panose="020B0604020202020204" pitchFamily="34" charset="0"/>
              </a:rPr>
              <a:t>Isabelle</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Filliozat</a:t>
            </a:r>
            <a:r>
              <a:rPr kumimoji="0" lang="tr-TR" sz="1800" b="0" i="0" u="none" strike="noStrike" cap="none" normalizeH="0" baseline="0" dirty="0" smtClean="0">
                <a:ln>
                  <a:noFill/>
                </a:ln>
                <a:solidFill>
                  <a:srgbClr val="222222"/>
                </a:solidFill>
                <a:effectLst/>
                <a:cs typeface="Arial" panose="020B0604020202020204" pitchFamily="34" charset="0"/>
              </a:rPr>
              <a:t> &amp; </a:t>
            </a:r>
            <a:r>
              <a:rPr kumimoji="0" lang="tr-TR" sz="1800" b="0" i="0" u="none" strike="noStrike" cap="none" normalizeH="0" baseline="0" dirty="0" err="1" smtClean="0">
                <a:ln>
                  <a:noFill/>
                </a:ln>
                <a:solidFill>
                  <a:srgbClr val="222222"/>
                </a:solidFill>
                <a:effectLst/>
                <a:cs typeface="Arial" panose="020B0604020202020204" pitchFamily="34" charset="0"/>
              </a:rPr>
              <a:t>Virginie</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Limousin</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err="1" smtClean="0">
                <a:ln>
                  <a:noFill/>
                </a:ln>
                <a:solidFill>
                  <a:srgbClr val="222222"/>
                </a:solidFill>
                <a:effectLst/>
                <a:cs typeface="Arial" panose="020B0604020202020204" pitchFamily="34" charset="0"/>
              </a:rPr>
              <a:t>Mış</a:t>
            </a:r>
            <a:r>
              <a:rPr kumimoji="0" lang="tr-TR" sz="1800" b="0" i="0" u="none" strike="noStrike" cap="none" normalizeH="0" baseline="0" dirty="0" smtClean="0">
                <a:ln>
                  <a:noFill/>
                </a:ln>
                <a:solidFill>
                  <a:srgbClr val="222222"/>
                </a:solidFill>
                <a:effectLst/>
                <a:cs typeface="Arial" panose="020B0604020202020204" pitchFamily="34" charset="0"/>
              </a:rPr>
              <a:t> Gibi – Peter </a:t>
            </a:r>
            <a:r>
              <a:rPr kumimoji="0" lang="tr-TR" sz="1800" b="0" i="0" u="none" strike="noStrike" cap="none" normalizeH="0" baseline="0" dirty="0" err="1" smtClean="0">
                <a:ln>
                  <a:noFill/>
                </a:ln>
                <a:solidFill>
                  <a:srgbClr val="222222"/>
                </a:solidFill>
                <a:effectLst/>
                <a:cs typeface="Arial" panose="020B0604020202020204" pitchFamily="34" charset="0"/>
              </a:rPr>
              <a:t>Reynolds</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Duygularını Özgür Bırak – Doğan ve </a:t>
            </a:r>
            <a:r>
              <a:rPr kumimoji="0" lang="tr-TR" sz="1800" b="0" i="0" u="none" strike="noStrike" cap="none" normalizeH="0" baseline="0" dirty="0" err="1" smtClean="0">
                <a:ln>
                  <a:noFill/>
                </a:ln>
                <a:solidFill>
                  <a:srgbClr val="222222"/>
                </a:solidFill>
                <a:effectLst/>
                <a:cs typeface="Arial" panose="020B0604020202020204" pitchFamily="34" charset="0"/>
              </a:rPr>
              <a:t>Egmont</a:t>
            </a:r>
            <a:r>
              <a:rPr kumimoji="0" lang="tr-TR" sz="1800" b="0" i="0" u="none" strike="noStrike" cap="none" normalizeH="0" baseline="0" dirty="0" smtClean="0">
                <a:ln>
                  <a:noFill/>
                </a:ln>
                <a:solidFill>
                  <a:srgbClr val="222222"/>
                </a:solidFill>
                <a:effectLst/>
                <a:cs typeface="Arial" panose="020B0604020202020204" pitchFamily="34" charset="0"/>
              </a:rPr>
              <a:t> Yayıncılık</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Duygularıyla Arkadaş Olan Çocuk – </a:t>
            </a:r>
            <a:r>
              <a:rPr kumimoji="0" lang="tr-TR" sz="1800" b="0" i="0" u="none" strike="noStrike" cap="none" normalizeH="0" baseline="0" dirty="0" err="1" smtClean="0">
                <a:ln>
                  <a:noFill/>
                </a:ln>
                <a:solidFill>
                  <a:srgbClr val="222222"/>
                </a:solidFill>
                <a:effectLst/>
                <a:cs typeface="Arial" panose="020B0604020202020204" pitchFamily="34" charset="0"/>
              </a:rPr>
              <a:t>Lauren</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Rubenstein</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Öfkemi Kontrol Etmeyi Öğreniyorum – </a:t>
            </a:r>
            <a:r>
              <a:rPr kumimoji="0" lang="tr-TR" sz="1800" b="0" i="0" u="none" strike="noStrike" cap="none" normalizeH="0" baseline="0" dirty="0" err="1" smtClean="0">
                <a:ln>
                  <a:noFill/>
                </a:ln>
                <a:solidFill>
                  <a:srgbClr val="222222"/>
                </a:solidFill>
                <a:effectLst/>
                <a:cs typeface="Arial" panose="020B0604020202020204" pitchFamily="34" charset="0"/>
              </a:rPr>
              <a:t>Marge</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Eaton</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Öfkemle Nasıl Başa Çıkabilirim? – </a:t>
            </a:r>
            <a:r>
              <a:rPr kumimoji="0" lang="tr-TR" sz="1800" b="0" i="0" u="none" strike="noStrike" cap="none" normalizeH="0" baseline="0" dirty="0" err="1" smtClean="0">
                <a:ln>
                  <a:noFill/>
                </a:ln>
                <a:solidFill>
                  <a:srgbClr val="222222"/>
                </a:solidFill>
                <a:effectLst/>
                <a:cs typeface="Arial" panose="020B0604020202020204" pitchFamily="34" charset="0"/>
              </a:rPr>
              <a:t>Dagmar</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Geisler</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Nasıl Hissediyorum?: Üzüldüğüm Zaman – </a:t>
            </a:r>
            <a:r>
              <a:rPr kumimoji="0" lang="tr-TR" sz="1800" b="0" i="0" u="none" strike="noStrike" cap="none" normalizeH="0" baseline="0" dirty="0" err="1" smtClean="0">
                <a:ln>
                  <a:noFill/>
                </a:ln>
                <a:solidFill>
                  <a:srgbClr val="222222"/>
                </a:solidFill>
                <a:effectLst/>
                <a:cs typeface="Arial" panose="020B0604020202020204" pitchFamily="34" charset="0"/>
              </a:rPr>
              <a:t>Cornelia</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Maude</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Spelman</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Nasıl Hissediyorum?: Endişelendiğim Zaman – </a:t>
            </a:r>
            <a:r>
              <a:rPr kumimoji="0" lang="tr-TR" sz="1800" b="0" i="0" u="none" strike="noStrike" cap="none" normalizeH="0" baseline="0" dirty="0" err="1" smtClean="0">
                <a:ln>
                  <a:noFill/>
                </a:ln>
                <a:solidFill>
                  <a:srgbClr val="222222"/>
                </a:solidFill>
                <a:effectLst/>
                <a:cs typeface="Arial" panose="020B0604020202020204" pitchFamily="34" charset="0"/>
              </a:rPr>
              <a:t>Cornelia</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Maude</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Spelman</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r>
              <a:rPr kumimoji="0" lang="tr-TR" sz="1800" b="0" i="0" u="none" strike="noStrike" cap="none" normalizeH="0" baseline="0" dirty="0" smtClean="0">
                <a:ln>
                  <a:noFill/>
                </a:ln>
                <a:solidFill>
                  <a:srgbClr val="222222"/>
                </a:solidFill>
                <a:effectLst/>
                <a:cs typeface="Arial" panose="020B0604020202020204" pitchFamily="34" charset="0"/>
              </a:rPr>
              <a:t>Nasıl Hissediyorum?: Korktuğum Zaman – </a:t>
            </a:r>
            <a:r>
              <a:rPr kumimoji="0" lang="tr-TR" sz="1800" b="0" i="0" u="none" strike="noStrike" cap="none" normalizeH="0" baseline="0" dirty="0" err="1" smtClean="0">
                <a:ln>
                  <a:noFill/>
                </a:ln>
                <a:solidFill>
                  <a:srgbClr val="222222"/>
                </a:solidFill>
                <a:effectLst/>
                <a:cs typeface="Arial" panose="020B0604020202020204" pitchFamily="34" charset="0"/>
              </a:rPr>
              <a:t>Cornelia</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Maude</a:t>
            </a:r>
            <a:r>
              <a:rPr kumimoji="0" lang="tr-TR" sz="1800" b="0" i="0" u="none" strike="noStrike" cap="none" normalizeH="0" baseline="0" dirty="0" smtClean="0">
                <a:ln>
                  <a:noFill/>
                </a:ln>
                <a:solidFill>
                  <a:srgbClr val="222222"/>
                </a:solidFill>
                <a:effectLst/>
                <a:cs typeface="Arial" panose="020B0604020202020204" pitchFamily="34" charset="0"/>
              </a:rPr>
              <a:t> </a:t>
            </a:r>
            <a:r>
              <a:rPr kumimoji="0" lang="tr-TR" sz="1800" b="0" i="0" u="none" strike="noStrike" cap="none" normalizeH="0" baseline="0" dirty="0" err="1" smtClean="0">
                <a:ln>
                  <a:noFill/>
                </a:ln>
                <a:solidFill>
                  <a:srgbClr val="222222"/>
                </a:solidFill>
                <a:effectLst/>
                <a:cs typeface="Arial" panose="020B0604020202020204" pitchFamily="34" charset="0"/>
              </a:rPr>
              <a:t>Spelman</a:t>
            </a:r>
            <a:r>
              <a:rPr kumimoji="0" lang="tr-TR" sz="1800" b="0" i="0" u="none" strike="noStrike" cap="none" normalizeH="0" baseline="0" dirty="0" smtClean="0">
                <a:ln>
                  <a:noFill/>
                </a:ln>
                <a:solidFill>
                  <a:srgbClr val="222222"/>
                </a:solidFill>
                <a:effectLst/>
                <a:cs typeface="Arial" panose="020B0604020202020204" pitchFamily="34" charset="0"/>
              </a:rPr>
              <a:t/>
            </a:r>
            <a:br>
              <a:rPr kumimoji="0" lang="tr-TR" sz="1800" b="0" i="0" u="none" strike="noStrike" cap="none" normalizeH="0" baseline="0" dirty="0" smtClean="0">
                <a:ln>
                  <a:noFill/>
                </a:ln>
                <a:solidFill>
                  <a:srgbClr val="222222"/>
                </a:solidFill>
                <a:effectLst/>
                <a:cs typeface="Arial" panose="020B0604020202020204" pitchFamily="34" charset="0"/>
              </a:rPr>
            </a:br>
            <a:endParaRPr kumimoji="0" lang="tr-TR" sz="1800" b="0" i="0" u="none" strike="noStrike" cap="none" normalizeH="0" baseline="0" dirty="0" smtClean="0">
              <a:ln>
                <a:noFill/>
              </a:ln>
              <a:solidFill>
                <a:schemeClr val="tx1"/>
              </a:solidFill>
              <a:effectLst/>
              <a:cs typeface="Arial" panose="020B0604020202020204" pitchFamily="34" charset="0"/>
            </a:endParaRPr>
          </a:p>
        </p:txBody>
      </p:sp>
      <p:pic>
        <p:nvPicPr>
          <p:cNvPr id="5"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3569003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600" dirty="0">
                <a:solidFill>
                  <a:srgbClr val="0070C0"/>
                </a:solidFill>
                <a:latin typeface="Arial" panose="020B0604020202020204" pitchFamily="34" charset="0"/>
                <a:cs typeface="Arial" panose="020B0604020202020204" pitchFamily="34" charset="0"/>
              </a:rPr>
              <a:t>D</a:t>
            </a:r>
            <a:r>
              <a:rPr lang="tr-TR" sz="3600" dirty="0" smtClean="0">
                <a:solidFill>
                  <a:srgbClr val="0070C0"/>
                </a:solidFill>
                <a:latin typeface="Arial" panose="020B0604020202020204" pitchFamily="34" charset="0"/>
                <a:cs typeface="Arial" panose="020B0604020202020204" pitchFamily="34" charset="0"/>
              </a:rPr>
              <a:t>uygu Eğitimi</a:t>
            </a:r>
            <a:endParaRPr lang="tr-TR" sz="36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fontAlgn="base"/>
            <a:r>
              <a:rPr lang="tr-TR" sz="2400" dirty="0">
                <a:latin typeface="Arial" panose="020B0604020202020204" pitchFamily="34" charset="0"/>
                <a:cs typeface="Arial" panose="020B0604020202020204" pitchFamily="34" charset="0"/>
              </a:rPr>
              <a:t>Duygularla ilgili öğretmenlerle konuştuğumuzda kimi zaman  duygu eğitiminin onlar için kolay olmadığını düşündüklerini dile getirirler ve “Ebeveynler çocuklarına duygularını ifade etmeyi kendileri öğretmelidir. Benim asıl görevim konuyu öğretmek.” derler.</a:t>
            </a:r>
          </a:p>
          <a:p>
            <a:pPr fontAlgn="base"/>
            <a:r>
              <a:rPr lang="tr-TR" sz="2400" dirty="0">
                <a:latin typeface="Arial" panose="020B0604020202020204" pitchFamily="34" charset="0"/>
                <a:cs typeface="Arial" panose="020B0604020202020204" pitchFamily="34" charset="0"/>
              </a:rPr>
              <a:t>Bu konuyu tabii ki  </a:t>
            </a:r>
            <a:r>
              <a:rPr lang="tr-TR" sz="2400" dirty="0" err="1">
                <a:latin typeface="Arial" panose="020B0604020202020204" pitchFamily="34" charset="0"/>
                <a:cs typeface="Arial" panose="020B0604020202020204" pitchFamily="34" charset="0"/>
              </a:rPr>
              <a:t>basitleştirmekdir</a:t>
            </a:r>
            <a:r>
              <a:rPr lang="tr-TR" sz="2400" dirty="0">
                <a:latin typeface="Arial" panose="020B0604020202020204" pitchFamily="34" charset="0"/>
                <a:cs typeface="Arial" panose="020B0604020202020204" pitchFamily="34" charset="0"/>
              </a:rPr>
              <a:t>, öğretmenlerin çocuklara öğrettikleri sadece konular </a:t>
            </a:r>
            <a:r>
              <a:rPr lang="tr-TR" sz="2400" dirty="0" smtClean="0">
                <a:latin typeface="Arial" panose="020B0604020202020204" pitchFamily="34" charset="0"/>
                <a:cs typeface="Arial" panose="020B0604020202020204" pitchFamily="34" charset="0"/>
              </a:rPr>
              <a:t>değildir, âmâ </a:t>
            </a:r>
            <a:r>
              <a:rPr lang="tr-TR" sz="2400" dirty="0">
                <a:latin typeface="Arial" panose="020B0604020202020204" pitchFamily="34" charset="0"/>
                <a:cs typeface="Arial" panose="020B0604020202020204" pitchFamily="34" charset="0"/>
              </a:rPr>
              <a:t>bu da zayıf bir görüştür.</a:t>
            </a:r>
          </a:p>
          <a:p>
            <a:endParaRPr lang="tr-TR"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972278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15737" y="260477"/>
            <a:ext cx="10058400" cy="1450757"/>
          </a:xfrm>
        </p:spPr>
        <p:txBody>
          <a:bodyPr>
            <a:normAutofit/>
          </a:bodyPr>
          <a:lstStyle/>
          <a:p>
            <a:r>
              <a:rPr lang="tr-TR" sz="3600" b="1" dirty="0" smtClean="0">
                <a:solidFill>
                  <a:srgbClr val="0070C0"/>
                </a:solidFill>
                <a:latin typeface="Arial" panose="020B0604020202020204" pitchFamily="34" charset="0"/>
                <a:cs typeface="Arial" panose="020B0604020202020204" pitchFamily="34" charset="0"/>
              </a:rPr>
              <a:t>Duyguları Ayarlamak</a:t>
            </a:r>
            <a:endParaRPr lang="tr-TR" sz="3600" b="1"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lnSpcReduction="10000"/>
          </a:bodyPr>
          <a:lstStyle/>
          <a:p>
            <a:r>
              <a:rPr lang="tr-TR" sz="2400" b="1" dirty="0" err="1">
                <a:latin typeface="Arial" panose="020B0604020202020204" pitchFamily="34" charset="0"/>
                <a:cs typeface="Arial" panose="020B0604020202020204" pitchFamily="34" charset="0"/>
              </a:rPr>
              <a:t>Fujiki</a:t>
            </a:r>
            <a:r>
              <a:rPr lang="tr-TR" sz="2400" b="1" dirty="0">
                <a:latin typeface="Arial" panose="020B0604020202020204" pitchFamily="34" charset="0"/>
                <a:cs typeface="Arial" panose="020B0604020202020204" pitchFamily="34" charset="0"/>
              </a:rPr>
              <a:t> ve arkadaşları (2002) duygu ayarlama kavramının içerdiği önemli noktaları belirtmişlerdir: 1) Duygular "girdi", "çıktı" ve "merkezi" olmak üzere üç düzeyde ayarlanabilir. Aşı olmaktan korkan bir çocuğun gözlerini kapatması girdi </a:t>
            </a:r>
            <a:r>
              <a:rPr lang="tr-TR" sz="2400" b="1" dirty="0" err="1">
                <a:latin typeface="Arial" panose="020B0604020202020204" pitchFamily="34" charset="0"/>
                <a:cs typeface="Arial" panose="020B0604020202020204" pitchFamily="34" charset="0"/>
              </a:rPr>
              <a:t>ayarlamasına</a:t>
            </a:r>
            <a:r>
              <a:rPr lang="tr-TR" sz="2400" b="1" dirty="0">
                <a:latin typeface="Arial" panose="020B0604020202020204" pitchFamily="34" charset="0"/>
                <a:cs typeface="Arial" panose="020B0604020202020204" pitchFamily="34" charset="0"/>
              </a:rPr>
              <a:t>; son aşısının o kadar da kötü bir deneyim olmadığını hatırlaması merkezi ayarlamaya ve hemşire yaklaşırken cesur bir yüz ifadesi takın </a:t>
            </a:r>
            <a:r>
              <a:rPr lang="tr-TR" sz="2400" b="1" dirty="0" err="1">
                <a:latin typeface="Arial" panose="020B0604020202020204" pitchFamily="34" charset="0"/>
                <a:cs typeface="Arial" panose="020B0604020202020204" pitchFamily="34" charset="0"/>
              </a:rPr>
              <a:t>ması</a:t>
            </a:r>
            <a:r>
              <a:rPr lang="tr-TR" sz="2400" b="1" dirty="0">
                <a:latin typeface="Arial" panose="020B0604020202020204" pitchFamily="34" charset="0"/>
                <a:cs typeface="Arial" panose="020B0604020202020204" pitchFamily="34" charset="0"/>
              </a:rPr>
              <a:t> ise çıktı ayarlamasına örnek olarak </a:t>
            </a:r>
            <a:r>
              <a:rPr lang="tr-TR" sz="2400" b="1" dirty="0" err="1">
                <a:latin typeface="Arial" panose="020B0604020202020204" pitchFamily="34" charset="0"/>
                <a:cs typeface="Arial" panose="020B0604020202020204" pitchFamily="34" charset="0"/>
              </a:rPr>
              <a:t>verilebilir</a:t>
            </a:r>
            <a:r>
              <a:rPr lang="tr-TR" sz="2400" b="1" dirty="0">
                <a:latin typeface="Arial" panose="020B0604020202020204" pitchFamily="34" charset="0"/>
                <a:cs typeface="Arial" panose="020B0604020202020204" pitchFamily="34" charset="0"/>
              </a:rPr>
              <a:t>. </a:t>
            </a:r>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2</a:t>
            </a:r>
            <a:r>
              <a:rPr lang="tr-TR" sz="2400" b="1" dirty="0">
                <a:latin typeface="Arial" panose="020B0604020202020204" pitchFamily="34" charset="0"/>
                <a:cs typeface="Arial" panose="020B0604020202020204" pitchFamily="34" charset="0"/>
              </a:rPr>
              <a:t>) Ayarlama terimi, duyguların </a:t>
            </a:r>
            <a:r>
              <a:rPr lang="tr-TR" sz="2400" b="1" dirty="0" err="1">
                <a:latin typeface="Arial" panose="020B0604020202020204" pitchFamily="34" charset="0"/>
                <a:cs typeface="Arial" panose="020B0604020202020204" pitchFamily="34" charset="0"/>
              </a:rPr>
              <a:t>kontrolünü</a:t>
            </a:r>
            <a:r>
              <a:rPr lang="tr-TR" sz="2400" b="1" dirty="0">
                <a:latin typeface="Arial" panose="020B0604020202020204" pitchFamily="34" charset="0"/>
                <a:cs typeface="Arial" panose="020B0604020202020204" pitchFamily="34" charset="0"/>
              </a:rPr>
              <a:t> ya da dizginlenmesini içerir. Kişinin amacına bağlı olarak duygular artırılır ya da azaltılır. Örneğin, öğretmenine kızan bir çocuk, kendisini yatıştırarak duygusunu azaltabilir ya da sıkıcı bir işi başarıyla tamamlamak isteyen bir çocuk moralini yükselterek duygusunu </a:t>
            </a:r>
            <a:r>
              <a:rPr lang="tr-TR" sz="2400" b="1" dirty="0" err="1">
                <a:latin typeface="Arial" panose="020B0604020202020204" pitchFamily="34" charset="0"/>
                <a:cs typeface="Arial" panose="020B0604020202020204" pitchFamily="34" charset="0"/>
              </a:rPr>
              <a:t>artırabilir</a:t>
            </a:r>
            <a:r>
              <a:rPr lang="tr-TR" sz="2400" b="1" dirty="0">
                <a:latin typeface="Arial" panose="020B0604020202020204" pitchFamily="34" charset="0"/>
                <a:cs typeface="Arial" panose="020B0604020202020204" pitchFamily="34" charset="0"/>
              </a:rPr>
              <a:t>. </a:t>
            </a: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41971425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3</a:t>
            </a:r>
            <a:r>
              <a:rPr lang="tr-TR" sz="2400" b="1" dirty="0">
                <a:latin typeface="Arial" panose="020B0604020202020204" pitchFamily="34" charset="0"/>
                <a:cs typeface="Arial" panose="020B0604020202020204" pitchFamily="34" charset="0"/>
              </a:rPr>
              <a:t>) Duygu ayarlama içsel (merkezi) ya da dışsal olabilir. Aşıdan korkan çocuk örneğinde, babanın çocuğu kucağına almasıyla çocuğun sakinleşmesi dışsal ayarlamadır. </a:t>
            </a:r>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4</a:t>
            </a:r>
            <a:r>
              <a:rPr lang="tr-TR" sz="2400" b="1" dirty="0">
                <a:latin typeface="Arial" panose="020B0604020202020204" pitchFamily="34" charset="0"/>
                <a:cs typeface="Arial" panose="020B0604020202020204" pitchFamily="34" charset="0"/>
              </a:rPr>
              <a:t>) Duygu ayarlamanın bir işlevi, kişinin amacına ulaşmasını sağlamaktır. Ancak, duygular esnek ve ortama uygun olduğunda kişi amacına ulaşabilir. </a:t>
            </a:r>
            <a:endParaRPr lang="tr-TR" sz="2400" b="1" dirty="0" smtClean="0">
              <a:latin typeface="Arial" panose="020B0604020202020204" pitchFamily="34" charset="0"/>
              <a:cs typeface="Arial" panose="020B0604020202020204" pitchFamily="34" charset="0"/>
            </a:endParaRPr>
          </a:p>
          <a:p>
            <a:r>
              <a:rPr lang="tr-TR" sz="2400" b="1" dirty="0" smtClean="0">
                <a:latin typeface="Arial" panose="020B0604020202020204" pitchFamily="34" charset="0"/>
                <a:cs typeface="Arial" panose="020B0604020202020204" pitchFamily="34" charset="0"/>
              </a:rPr>
              <a:t>5</a:t>
            </a:r>
            <a:r>
              <a:rPr lang="tr-TR" sz="2400" b="1" dirty="0">
                <a:latin typeface="Arial" panose="020B0604020202020204" pitchFamily="34" charset="0"/>
                <a:cs typeface="Arial" panose="020B0604020202020204" pitchFamily="34" charset="0"/>
              </a:rPr>
              <a:t>) Duygu ayarlama çocuğun hangi duyguyu yaşayacağını belirleyebileceği gibi (örneğin, düşen birini gördüğünde empati duygusunu yaşama), yaşanılan duygunun süresini ve yoğunluğunu da etkileyebilmektedir (örneğin, akran zorbalığına maruz kalan bir çocuk kızgınlık duygusunu artırmaya ya da azaltmaya yönelebilir).</a:t>
            </a:r>
          </a:p>
          <a:p>
            <a:endParaRPr lang="tr-TR"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912083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41416" y="286603"/>
            <a:ext cx="9614263" cy="1450757"/>
          </a:xfrm>
        </p:spPr>
        <p:txBody>
          <a:bodyPr>
            <a:normAutofit/>
          </a:bodyPr>
          <a:lstStyle/>
          <a:p>
            <a:r>
              <a:rPr lang="tr-TR" sz="4000" b="1" dirty="0">
                <a:solidFill>
                  <a:srgbClr val="0070C0"/>
                </a:solidFill>
                <a:latin typeface="Arial" panose="020B0604020202020204" pitchFamily="34" charset="0"/>
                <a:cs typeface="Arial" panose="020B0604020202020204" pitchFamily="34" charset="0"/>
              </a:rPr>
              <a:t>DUYGU YÖNETİMİ BOYUTLARI</a:t>
            </a:r>
            <a:endParaRPr lang="tr-TR" sz="4000"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normAutofit/>
          </a:bodyPr>
          <a:lstStyle/>
          <a:p>
            <a:r>
              <a:rPr lang="tr-TR" sz="2400" b="1" dirty="0">
                <a:solidFill>
                  <a:srgbClr val="0070C0"/>
                </a:solidFill>
                <a:latin typeface="Arial" panose="020B0604020202020204" pitchFamily="34" charset="0"/>
                <a:cs typeface="Arial" panose="020B0604020202020204" pitchFamily="34" charset="0"/>
              </a:rPr>
              <a:t>1. Duyguları sözel ve davranışsal olarak ifade edebilme;</a:t>
            </a:r>
          </a:p>
          <a:p>
            <a:r>
              <a:rPr lang="tr-TR" sz="2400" b="1" dirty="0">
                <a:latin typeface="Arial" panose="020B0604020202020204" pitchFamily="34" charset="0"/>
                <a:cs typeface="Arial" panose="020B0604020202020204" pitchFamily="34" charset="0"/>
              </a:rPr>
              <a:t>Duygularımızı ifade ederken ne kadar sağlıklı yollar kullanırsak, diğer insanlarla iletişimimiz de o kadar sağlıklı olacaktır. Yüz ifademiz, mimiklerimiz, konuşurken ses tonumuz, dilimizin sürçmesi hatta duraksamalarımız bile duygularımız hakkında ipuçları verir. </a:t>
            </a:r>
          </a:p>
          <a:p>
            <a:r>
              <a:rPr lang="tr-TR" sz="2400" b="1" dirty="0">
                <a:solidFill>
                  <a:srgbClr val="0070C0"/>
                </a:solidFill>
                <a:latin typeface="Arial" panose="020B0604020202020204" pitchFamily="34" charset="0"/>
                <a:cs typeface="Arial" panose="020B0604020202020204" pitchFamily="34" charset="0"/>
              </a:rPr>
              <a:t>2. Duyguları olduğu gibi gösterebilme;</a:t>
            </a:r>
          </a:p>
          <a:p>
            <a:r>
              <a:rPr lang="tr-TR" sz="2400" b="1" dirty="0">
                <a:latin typeface="Arial" panose="020B0604020202020204" pitchFamily="34" charset="0"/>
                <a:cs typeface="Arial" panose="020B0604020202020204" pitchFamily="34" charset="0"/>
              </a:rPr>
              <a:t>Kendi duygularımızın farkında olmak ve  onları iyi tanımak önemlidir. Ayrıca başkalarının duygularını doğru anlayıp onlara uygun tepkiler vermek de duygularımızı yönetmemizde bize fayda sağlar. </a:t>
            </a: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27046906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b="1" dirty="0">
                <a:solidFill>
                  <a:srgbClr val="0070C0"/>
                </a:solidFill>
                <a:latin typeface="Arial" panose="020B0604020202020204" pitchFamily="34" charset="0"/>
                <a:cs typeface="Arial" panose="020B0604020202020204" pitchFamily="34" charset="0"/>
              </a:rPr>
              <a:t>3.Bedensel  tepkileri  kontrol  edebilme;  </a:t>
            </a:r>
            <a:endParaRPr lang="tr-TR" dirty="0">
              <a:solidFill>
                <a:srgbClr val="0070C0"/>
              </a:solidFill>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Çeşitli  duygu  durumları  karşısında bedensel olarak bazı farklılıklar yaşarız. Örneğin; solunumun hızlanması, kalp çarpıntısı, ağız kuruması, ter bezlerinin hızlanması, göz bebeklerinde büyüme, damarların gerilmesi veya  gevşemesi. Bu  bedensel tepkilerin farkına varabilmek ve onları  kontrol edebilmek duygu yönetimi açısından önemlidir.</a:t>
            </a:r>
          </a:p>
          <a:p>
            <a:r>
              <a:rPr lang="tr-TR" b="1" dirty="0">
                <a:solidFill>
                  <a:srgbClr val="0070C0"/>
                </a:solidFill>
                <a:latin typeface="Arial" panose="020B0604020202020204" pitchFamily="34" charset="0"/>
                <a:cs typeface="Arial" panose="020B0604020202020204" pitchFamily="34" charset="0"/>
              </a:rPr>
              <a:t>4. Duygularla  başa  çıkma;  </a:t>
            </a:r>
            <a:endParaRPr lang="tr-TR" dirty="0">
              <a:solidFill>
                <a:srgbClr val="0070C0"/>
              </a:solidFill>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Bu beceri kendi  duygularımızı  yöneterek  sahip  olduğumuz  olumsuz duyguları  olumlu  hale getirmemize ve olumlu duyguları daha çok deneyimlememize yardımcı olmaktadır.</a:t>
            </a:r>
          </a:p>
          <a:p>
            <a:endParaRPr lang="tr-TR"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321046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r>
              <a:rPr lang="tr-TR" sz="2400" b="1" dirty="0">
                <a:solidFill>
                  <a:srgbClr val="0070C0"/>
                </a:solidFill>
                <a:latin typeface="Arial" panose="020B0604020202020204" pitchFamily="34" charset="0"/>
                <a:cs typeface="Arial" panose="020B0604020202020204" pitchFamily="34" charset="0"/>
              </a:rPr>
              <a:t>5. Öfke  yönetimi;  </a:t>
            </a:r>
            <a:endParaRPr lang="tr-TR" sz="2400" dirty="0">
              <a:solidFill>
                <a:srgbClr val="0070C0"/>
              </a:solidFill>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Duygu yönetimi boyutlarında öfke yönetimi her zaman kullanılmayabilir. Çünkü bazı duygular öfke ile ilişkiliyken bazıları değildir. Öfke,  isteklerimizin engellenmesi, haksızlığa uğradığımızı hissetmemiz gibi durumlarda ortaya çıkar. Öfke uygun ifade edildiğinde, son derece doğal  bir  duygudur. Burada önemli olan saldırganlıktan uzak, şiddet içermeyen, bize ve çevremize zarar vermeyen bir yolla öfkemizi ifade edebilmektir.</a:t>
            </a:r>
          </a:p>
          <a:p>
            <a:r>
              <a:rPr lang="tr-TR" dirty="0"/>
              <a:t/>
            </a:r>
            <a:br>
              <a:rPr lang="tr-TR" dirty="0"/>
            </a:br>
            <a:endParaRPr lang="tr-TR"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970227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latin typeface="Arial" panose="020B0604020202020204" pitchFamily="34" charset="0"/>
                <a:cs typeface="Arial" panose="020B0604020202020204" pitchFamily="34" charset="0"/>
              </a:rPr>
              <a:t>Kaynaklar</a:t>
            </a:r>
            <a:endParaRPr lang="tr-TR" dirty="0">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p:txBody>
          <a:bodyPr/>
          <a:lstStyle/>
          <a:p>
            <a:pPr>
              <a:buFont typeface="Wingdings" panose="05000000000000000000" pitchFamily="2" charset="2"/>
              <a:buChar char="v"/>
            </a:pPr>
            <a:r>
              <a:rPr lang="tr-TR" b="1" u="sng" dirty="0">
                <a:hlinkClick r:id="rId2"/>
              </a:rPr>
              <a:t>https://www.acevokuloncesi.org/ogrenme-ortami/egitimci/sinif-yonetimi/duygular-ve-cocuklar</a:t>
            </a:r>
            <a:r>
              <a:rPr lang="tr-TR" b="1" u="sng" dirty="0" smtClean="0">
                <a:hlinkClick r:id="rId2"/>
              </a:rPr>
              <a:t>/</a:t>
            </a:r>
            <a:endParaRPr lang="tr-TR" b="1" u="sng" dirty="0" smtClean="0"/>
          </a:p>
          <a:p>
            <a:pPr>
              <a:buFont typeface="Wingdings" panose="05000000000000000000" pitchFamily="2" charset="2"/>
              <a:buChar char="v"/>
            </a:pPr>
            <a:r>
              <a:rPr lang="tr-TR" u="sng" dirty="0">
                <a:hlinkClick r:id="rId3"/>
              </a:rPr>
              <a:t>https://</a:t>
            </a:r>
            <a:r>
              <a:rPr lang="tr-TR" u="sng" dirty="0" smtClean="0">
                <a:hlinkClick r:id="rId3"/>
              </a:rPr>
              <a:t>www.researchgate.net/publication/319927305_SINIF_OGRETMENLERI_SINIFTA_DUYGULARINI_NASIL_YONLENDIRIRLER_VE_DUYGU_YONETIMINI_NASIL_SAGLARLAR</a:t>
            </a:r>
            <a:endParaRPr lang="tr-TR" u="sng" dirty="0" smtClean="0"/>
          </a:p>
          <a:p>
            <a:pPr>
              <a:buFont typeface="Wingdings" panose="05000000000000000000" pitchFamily="2" charset="2"/>
              <a:buChar char="v"/>
            </a:pPr>
            <a:r>
              <a:rPr lang="tr-TR" b="1" dirty="0">
                <a:hlinkClick r:id="rId4"/>
              </a:rPr>
              <a:t>https://sahikaizgi.com.tr/duygu-duzenleme-nedir-ve-neden-ihtiyacimiz-var</a:t>
            </a:r>
            <a:r>
              <a:rPr lang="tr-TR" b="1" dirty="0" smtClean="0">
                <a:hlinkClick r:id="rId4"/>
              </a:rPr>
              <a:t>/</a:t>
            </a:r>
            <a:endParaRPr lang="tr-TR" dirty="0"/>
          </a:p>
          <a:p>
            <a:pPr>
              <a:buFont typeface="Wingdings" panose="05000000000000000000" pitchFamily="2" charset="2"/>
              <a:buChar char="v"/>
            </a:pPr>
            <a:r>
              <a:rPr lang="tr-TR" b="1" dirty="0">
                <a:hlinkClick r:id="rId5"/>
              </a:rPr>
              <a:t>https://eumoschool.eu/tr/guidelines/emotional-education-in-schools</a:t>
            </a:r>
            <a:r>
              <a:rPr lang="tr-TR" b="1" dirty="0" smtClean="0">
                <a:hlinkClick r:id="rId5"/>
              </a:rPr>
              <a:t>/</a:t>
            </a:r>
            <a:endParaRPr lang="tr-TR" dirty="0"/>
          </a:p>
          <a:p>
            <a:pPr>
              <a:buFont typeface="Wingdings" panose="05000000000000000000" pitchFamily="2" charset="2"/>
              <a:buChar char="v"/>
            </a:pPr>
            <a:r>
              <a:rPr lang="tr-TR" b="1" u="sng" dirty="0" smtClean="0">
                <a:hlinkClick r:id="rId2"/>
              </a:rPr>
              <a:t>https</a:t>
            </a:r>
            <a:r>
              <a:rPr lang="tr-TR" b="1" u="sng" dirty="0">
                <a:hlinkClick r:id="rId2"/>
              </a:rPr>
              <a:t>://www.acevokuloncesi.org/ogrenme-ortami/egitimci/sinif-yonetimi/duygular-ve-cocuklar</a:t>
            </a:r>
            <a:r>
              <a:rPr lang="tr-TR" b="1" u="sng" dirty="0" smtClean="0">
                <a:hlinkClick r:id="rId2"/>
              </a:rPr>
              <a:t>/</a:t>
            </a:r>
            <a:endParaRPr lang="tr-TR" b="1" u="sng" dirty="0" smtClean="0"/>
          </a:p>
          <a:p>
            <a:pPr>
              <a:buFont typeface="Wingdings" panose="05000000000000000000" pitchFamily="2" charset="2"/>
              <a:buChar char="v"/>
            </a:pPr>
            <a:r>
              <a:rPr lang="tr-TR" dirty="0">
                <a:hlinkClick r:id="rId6"/>
              </a:rPr>
              <a:t>https://listelist.com/duygularimizi-neremizde-hissederiz</a:t>
            </a:r>
            <a:r>
              <a:rPr lang="tr-TR" dirty="0" smtClean="0">
                <a:hlinkClick r:id="rId6"/>
              </a:rPr>
              <a:t>/</a:t>
            </a:r>
            <a:endParaRPr lang="tr-TR" dirty="0" smtClean="0"/>
          </a:p>
          <a:p>
            <a:pPr>
              <a:buFont typeface="Wingdings" panose="05000000000000000000" pitchFamily="2" charset="2"/>
              <a:buChar char="v"/>
            </a:pPr>
            <a:endParaRPr lang="tr-TR" dirty="0"/>
          </a:p>
        </p:txBody>
      </p:sp>
      <p:pic>
        <p:nvPicPr>
          <p:cNvPr id="4" name="4 Resim" descr="ÇANKAYA RAM LOGO.png"/>
          <p:cNvPicPr>
            <a:picLocks noChangeAspect="1"/>
          </p:cNvPicPr>
          <p:nvPr/>
        </p:nvPicPr>
        <p:blipFill>
          <a:blip r:embed="rId7"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133372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a:solidFill>
                  <a:srgbClr val="0070C0"/>
                </a:solidFill>
                <a:latin typeface="Arial" panose="020B0604020202020204" pitchFamily="34" charset="0"/>
                <a:cs typeface="Arial" panose="020B0604020202020204" pitchFamily="34" charset="0"/>
              </a:rPr>
              <a:t>Sınıf Öğretmenleri Sınıfta Duygularını Nasıl Yönlendirirler ve Duygu Yönetimini Nasıl Sağlarlar?</a:t>
            </a:r>
            <a:endParaRPr lang="tr-TR" dirty="0"/>
          </a:p>
        </p:txBody>
      </p:sp>
      <p:pic>
        <p:nvPicPr>
          <p:cNvPr id="4" name="İçerik Yer Tutucusu 3"/>
          <p:cNvPicPr>
            <a:picLocks noGrp="1"/>
          </p:cNvPicPr>
          <p:nvPr>
            <p:ph idx="1"/>
          </p:nvPr>
        </p:nvPicPr>
        <p:blipFill rotWithShape="1">
          <a:blip r:embed="rId2"/>
          <a:srcRect l="13972" t="38152" r="17061" b="28645"/>
          <a:stretch/>
        </p:blipFill>
        <p:spPr bwMode="auto">
          <a:xfrm>
            <a:off x="853598" y="1966686"/>
            <a:ext cx="10545763" cy="4495799"/>
          </a:xfrm>
          <a:prstGeom prst="rect">
            <a:avLst/>
          </a:prstGeom>
          <a:ln>
            <a:noFill/>
          </a:ln>
          <a:extLst>
            <a:ext uri="{53640926-AAD7-44D8-BBD7-CCE9431645EC}">
              <a14:shadowObscured xmlns:a14="http://schemas.microsoft.com/office/drawing/2010/main"/>
            </a:ext>
          </a:extLst>
        </p:spPr>
      </p:pic>
      <p:pic>
        <p:nvPicPr>
          <p:cNvPr id="5"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674094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081040" y="4081262"/>
            <a:ext cx="5654012" cy="2378523"/>
          </a:xfrm>
        </p:spPr>
        <p:txBody>
          <a:bodyPr>
            <a:normAutofit fontScale="70000" lnSpcReduction="20000"/>
          </a:bodyPr>
          <a:lstStyle/>
          <a:p>
            <a:pPr algn="ctr">
              <a:buNone/>
            </a:pPr>
            <a:r>
              <a:rPr lang="tr-TR" sz="2800" b="1" dirty="0"/>
              <a:t>Çankaya Rehberlik ve Araştırma Merkezi</a:t>
            </a:r>
          </a:p>
          <a:p>
            <a:pPr>
              <a:buNone/>
            </a:pPr>
            <a:endParaRPr lang="tr-TR" dirty="0"/>
          </a:p>
          <a:p>
            <a:pPr>
              <a:buNone/>
            </a:pPr>
            <a:r>
              <a:rPr lang="tr-TR" b="1" dirty="0"/>
              <a:t>                           Tel              </a:t>
            </a:r>
            <a:r>
              <a:rPr lang="tr-TR" dirty="0"/>
              <a:t>:  0312 466 67 76</a:t>
            </a:r>
          </a:p>
          <a:p>
            <a:pPr>
              <a:buNone/>
            </a:pPr>
            <a:r>
              <a:rPr lang="tr-TR" b="1" dirty="0"/>
              <a:t>                           E-Posta      </a:t>
            </a:r>
            <a:r>
              <a:rPr lang="tr-TR" dirty="0"/>
              <a:t>:</a:t>
            </a:r>
            <a:r>
              <a:rPr lang="tr-TR" b="1" dirty="0"/>
              <a:t> </a:t>
            </a:r>
            <a:r>
              <a:rPr lang="tr-TR" dirty="0" err="1"/>
              <a:t>cankayarampdr</a:t>
            </a:r>
            <a:r>
              <a:rPr lang="tr-TR" dirty="0"/>
              <a:t>@</a:t>
            </a:r>
            <a:r>
              <a:rPr lang="tr-TR" dirty="0" err="1"/>
              <a:t>gmail</a:t>
            </a:r>
            <a:r>
              <a:rPr lang="tr-TR" dirty="0"/>
              <a:t>.com</a:t>
            </a:r>
          </a:p>
          <a:p>
            <a:pPr>
              <a:buNone/>
            </a:pPr>
            <a:r>
              <a:rPr lang="tr-TR" dirty="0"/>
              <a:t>                            </a:t>
            </a:r>
            <a:r>
              <a:rPr lang="tr-TR" b="1" dirty="0"/>
              <a:t>İnternet    </a:t>
            </a:r>
            <a:r>
              <a:rPr lang="tr-TR" dirty="0"/>
              <a:t>:  www.</a:t>
            </a:r>
            <a:r>
              <a:rPr lang="tr-TR" dirty="0" err="1"/>
              <a:t>cankayaram</a:t>
            </a:r>
            <a:r>
              <a:rPr lang="tr-TR" dirty="0"/>
              <a:t>.</a:t>
            </a:r>
            <a:r>
              <a:rPr lang="tr-TR" dirty="0" err="1"/>
              <a:t>meb</a:t>
            </a:r>
            <a:r>
              <a:rPr lang="tr-TR" dirty="0"/>
              <a:t>.k12.tr</a:t>
            </a:r>
          </a:p>
          <a:p>
            <a:pPr>
              <a:buNone/>
            </a:pPr>
            <a:r>
              <a:rPr lang="tr-TR" dirty="0"/>
              <a:t>                            </a:t>
            </a:r>
            <a:r>
              <a:rPr lang="tr-TR" b="1" dirty="0" err="1"/>
              <a:t>İnstagram</a:t>
            </a:r>
            <a:r>
              <a:rPr lang="tr-TR" b="1" dirty="0"/>
              <a:t> </a:t>
            </a:r>
            <a:r>
              <a:rPr lang="tr-TR" dirty="0"/>
              <a:t>:  @</a:t>
            </a:r>
            <a:r>
              <a:rPr lang="tr-TR" dirty="0" err="1"/>
              <a:t>cankayaram</a:t>
            </a:r>
            <a:endParaRPr lang="tr-TR" dirty="0"/>
          </a:p>
          <a:p>
            <a:pPr>
              <a:buNone/>
            </a:pPr>
            <a:r>
              <a:rPr lang="tr-TR" dirty="0"/>
              <a:t>                            </a:t>
            </a:r>
            <a:r>
              <a:rPr lang="tr-TR" b="1" dirty="0" err="1"/>
              <a:t>Twitter</a:t>
            </a:r>
            <a:r>
              <a:rPr lang="tr-TR" dirty="0"/>
              <a:t>      :  @cankayaram</a:t>
            </a:r>
          </a:p>
          <a:p>
            <a:endParaRPr lang="tr-TR" dirty="0"/>
          </a:p>
        </p:txBody>
      </p:sp>
      <p:pic>
        <p:nvPicPr>
          <p:cNvPr id="4" name="0 Resim" descr="ÇANKAYA RAM LOGO.png"/>
          <p:cNvPicPr>
            <a:picLocks noGrp="1"/>
          </p:cNvPicPr>
          <p:nvPr>
            <p:ph idx="1"/>
          </p:nvPr>
        </p:nvPicPr>
        <p:blipFill>
          <a:blip r:embed="rId2" cstate="print"/>
          <a:stretch>
            <a:fillRect/>
          </a:stretch>
        </p:blipFill>
        <p:spPr>
          <a:xfrm>
            <a:off x="3878166" y="141829"/>
            <a:ext cx="4059761" cy="3833884"/>
          </a:xfrm>
          <a:prstGeom prst="rect">
            <a:avLst/>
          </a:prstGeom>
        </p:spPr>
      </p:pic>
      <p:sp>
        <p:nvSpPr>
          <p:cNvPr id="6" name="5 Altbilgi Yer Tutucusu"/>
          <p:cNvSpPr>
            <a:spLocks noGrp="1"/>
          </p:cNvSpPr>
          <p:nvPr>
            <p:ph type="ftr" sz="quarter" idx="11"/>
          </p:nvPr>
        </p:nvSpPr>
        <p:spPr/>
        <p:txBody>
          <a:bodyPr/>
          <a:lstStyle/>
          <a:p>
            <a:r>
              <a:rPr lang="tr-TR"/>
              <a:t>Çankaya Rehberlik ve Araştırma Merkezi</a:t>
            </a:r>
          </a:p>
        </p:txBody>
      </p:sp>
    </p:spTree>
    <p:extLst>
      <p:ext uri="{BB962C8B-B14F-4D97-AF65-F5344CB8AC3E}">
        <p14:creationId xmlns:p14="http://schemas.microsoft.com/office/powerpoint/2010/main" val="1852672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pPr algn="ctr"/>
            <a:r>
              <a:rPr lang="tr-TR" sz="3200" b="1" dirty="0">
                <a:solidFill>
                  <a:srgbClr val="0070C0"/>
                </a:solidFill>
                <a:latin typeface="Arial" panose="020B0604020202020204" pitchFamily="34" charset="0"/>
                <a:cs typeface="Arial" panose="020B0604020202020204" pitchFamily="34" charset="0"/>
              </a:rPr>
              <a:t>Sınıf Öğretmenleri Sınıfta Duygularını Nasıl Yönlendirirler ve Duygu Yönetimini Nasıl Sağlarlar?</a:t>
            </a:r>
            <a:endParaRPr lang="tr-TR" dirty="0"/>
          </a:p>
        </p:txBody>
      </p:sp>
      <p:pic>
        <p:nvPicPr>
          <p:cNvPr id="6" name="İçerik Yer Tutucusu 5"/>
          <p:cNvPicPr>
            <a:picLocks noGrp="1"/>
          </p:cNvPicPr>
          <p:nvPr>
            <p:ph idx="1"/>
          </p:nvPr>
        </p:nvPicPr>
        <p:blipFill rotWithShape="1">
          <a:blip r:embed="rId2"/>
          <a:srcRect l="15096" t="35906" r="15812" b="30649"/>
          <a:stretch/>
        </p:blipFill>
        <p:spPr bwMode="auto">
          <a:xfrm>
            <a:off x="542108" y="1737360"/>
            <a:ext cx="10940143" cy="3909837"/>
          </a:xfrm>
          <a:prstGeom prst="rect">
            <a:avLst/>
          </a:prstGeom>
          <a:ln>
            <a:noFill/>
          </a:ln>
          <a:extLst>
            <a:ext uri="{53640926-AAD7-44D8-BBD7-CCE9431645EC}">
              <a14:shadowObscured xmlns:a14="http://schemas.microsoft.com/office/drawing/2010/main"/>
            </a:ext>
          </a:extLst>
        </p:spPr>
      </p:pic>
      <p:pic>
        <p:nvPicPr>
          <p:cNvPr id="4" name="4 Resim" descr="ÇANKAYA RAM LOGO.png"/>
          <p:cNvPicPr>
            <a:picLocks noChangeAspect="1"/>
          </p:cNvPicPr>
          <p:nvPr/>
        </p:nvPicPr>
        <p:blipFill>
          <a:blip r:embed="rId3"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1085540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5212" y="1776549"/>
            <a:ext cx="10410733" cy="4976948"/>
          </a:xfrm>
        </p:spPr>
        <p:txBody>
          <a:bodyPr>
            <a:normAutofit/>
          </a:bodyPr>
          <a:lstStyle/>
          <a:p>
            <a:endParaRPr lang="tr-TR" dirty="0"/>
          </a:p>
          <a:p>
            <a:pPr>
              <a:buFont typeface="Wingdings" panose="05000000000000000000" pitchFamily="2" charset="2"/>
              <a:buChar char="q"/>
            </a:pPr>
            <a:r>
              <a:rPr lang="tr-TR" sz="2600" dirty="0" smtClean="0">
                <a:latin typeface="Arial" panose="020B0604020202020204" pitchFamily="34" charset="0"/>
                <a:cs typeface="Arial" panose="020B0604020202020204" pitchFamily="34" charset="0"/>
              </a:rPr>
              <a:t>Sınıf </a:t>
            </a:r>
            <a:r>
              <a:rPr lang="tr-TR" sz="2600" dirty="0">
                <a:latin typeface="Arial" panose="020B0604020202020204" pitchFamily="34" charset="0"/>
                <a:cs typeface="Arial" panose="020B0604020202020204" pitchFamily="34" charset="0"/>
              </a:rPr>
              <a:t>öğretmenlerinin çoğu duygu yönetimini, duyguları tanıyarak onları yönetme, </a:t>
            </a:r>
            <a:r>
              <a:rPr lang="tr-TR" sz="2600" dirty="0" smtClean="0">
                <a:latin typeface="Arial" panose="020B0604020202020204" pitchFamily="34" charset="0"/>
                <a:cs typeface="Arial" panose="020B0604020202020204" pitchFamily="34" charset="0"/>
              </a:rPr>
              <a:t> uygun </a:t>
            </a:r>
            <a:r>
              <a:rPr lang="tr-TR" sz="2600" dirty="0">
                <a:latin typeface="Arial" panose="020B0604020202020204" pitchFamily="34" charset="0"/>
                <a:cs typeface="Arial" panose="020B0604020202020204" pitchFamily="34" charset="0"/>
              </a:rPr>
              <a:t>zamanda </a:t>
            </a:r>
            <a:r>
              <a:rPr lang="tr-TR" sz="2600" dirty="0" smtClean="0">
                <a:latin typeface="Arial" panose="020B0604020202020204" pitchFamily="34" charset="0"/>
                <a:cs typeface="Arial" panose="020B0604020202020204" pitchFamily="34" charset="0"/>
              </a:rPr>
              <a:t>uygun </a:t>
            </a:r>
            <a:r>
              <a:rPr lang="tr-TR" sz="2600" dirty="0">
                <a:latin typeface="Arial" panose="020B0604020202020204" pitchFamily="34" charset="0"/>
                <a:cs typeface="Arial" panose="020B0604020202020204" pitchFamily="34" charset="0"/>
              </a:rPr>
              <a:t>duyguları kullanma ve duyguları isteğe göre düzenleme </a:t>
            </a:r>
            <a:r>
              <a:rPr lang="tr-TR" sz="2600" dirty="0" smtClean="0">
                <a:latin typeface="Arial" panose="020B0604020202020204" pitchFamily="34" charset="0"/>
                <a:cs typeface="Arial" panose="020B0604020202020204" pitchFamily="34" charset="0"/>
              </a:rPr>
              <a:t> olarak </a:t>
            </a:r>
            <a:r>
              <a:rPr lang="tr-TR" sz="2600" dirty="0">
                <a:latin typeface="Arial" panose="020B0604020202020204" pitchFamily="34" charset="0"/>
                <a:cs typeface="Arial" panose="020B0604020202020204" pitchFamily="34" charset="0"/>
              </a:rPr>
              <a:t>tanımlamaktadır. </a:t>
            </a:r>
          </a:p>
          <a:p>
            <a:pPr>
              <a:buFont typeface="Wingdings" panose="05000000000000000000" pitchFamily="2" charset="2"/>
              <a:buChar char="q"/>
            </a:pPr>
            <a:r>
              <a:rPr lang="tr-TR" sz="2600" dirty="0" smtClean="0">
                <a:latin typeface="Arial" panose="020B0604020202020204" pitchFamily="34" charset="0"/>
                <a:cs typeface="Arial" panose="020B0604020202020204" pitchFamily="34" charset="0"/>
              </a:rPr>
              <a:t>Sınıf </a:t>
            </a:r>
            <a:r>
              <a:rPr lang="tr-TR" sz="2600" dirty="0">
                <a:latin typeface="Arial" panose="020B0604020202020204" pitchFamily="34" charset="0"/>
                <a:cs typeface="Arial" panose="020B0604020202020204" pitchFamily="34" charset="0"/>
              </a:rPr>
              <a:t>öğretmenleri, duygu yönetiminin öğrencileri üzerinde olumlu etkilere yol </a:t>
            </a:r>
            <a:r>
              <a:rPr lang="tr-TR" sz="2600" dirty="0" smtClean="0">
                <a:latin typeface="Arial" panose="020B0604020202020204" pitchFamily="34" charset="0"/>
                <a:cs typeface="Arial" panose="020B0604020202020204" pitchFamily="34" charset="0"/>
              </a:rPr>
              <a:t>açabileceği </a:t>
            </a:r>
            <a:r>
              <a:rPr lang="tr-TR" sz="2600" dirty="0">
                <a:latin typeface="Arial" panose="020B0604020202020204" pitchFamily="34" charset="0"/>
                <a:cs typeface="Arial" panose="020B0604020202020204" pitchFamily="34" charset="0"/>
              </a:rPr>
              <a:t>konusunda görüş bildirmişlerdir. Özellikle sınıf içindeki işlevselliğin </a:t>
            </a:r>
            <a:r>
              <a:rPr lang="tr-TR" sz="2600" dirty="0" smtClean="0">
                <a:latin typeface="Arial" panose="020B0604020202020204" pitchFamily="34" charset="0"/>
                <a:cs typeface="Arial" panose="020B0604020202020204" pitchFamily="34" charset="0"/>
              </a:rPr>
              <a:t> ve </a:t>
            </a:r>
            <a:r>
              <a:rPr lang="tr-TR" sz="2600" dirty="0">
                <a:latin typeface="Arial" panose="020B0604020202020204" pitchFamily="34" charset="0"/>
                <a:cs typeface="Arial" panose="020B0604020202020204" pitchFamily="34" charset="0"/>
              </a:rPr>
              <a:t>öğretimde başarının artması ve devamlılığı için duygu yönetiminin önemli </a:t>
            </a:r>
            <a:r>
              <a:rPr lang="tr-TR" sz="2600" dirty="0" smtClean="0">
                <a:latin typeface="Arial" panose="020B0604020202020204" pitchFamily="34" charset="0"/>
                <a:cs typeface="Arial" panose="020B0604020202020204" pitchFamily="34" charset="0"/>
              </a:rPr>
              <a:t> olduğunu </a:t>
            </a:r>
            <a:r>
              <a:rPr lang="tr-TR" sz="2600" dirty="0">
                <a:latin typeface="Arial" panose="020B0604020202020204" pitchFamily="34" charset="0"/>
                <a:cs typeface="Arial" panose="020B0604020202020204" pitchFamily="34" charset="0"/>
              </a:rPr>
              <a:t>ifade etmişlerdir. </a:t>
            </a:r>
          </a:p>
        </p:txBody>
      </p:sp>
      <p:sp>
        <p:nvSpPr>
          <p:cNvPr id="4" name="Dikdörtgen 3"/>
          <p:cNvSpPr/>
          <p:nvPr/>
        </p:nvSpPr>
        <p:spPr>
          <a:xfrm>
            <a:off x="640081" y="702268"/>
            <a:ext cx="10136776" cy="954107"/>
          </a:xfrm>
          <a:prstGeom prst="rect">
            <a:avLst/>
          </a:prstGeom>
        </p:spPr>
        <p:txBody>
          <a:bodyPr wrap="square">
            <a:spAutoFit/>
          </a:bodyPr>
          <a:lstStyle/>
          <a:p>
            <a:pPr algn="ctr"/>
            <a:r>
              <a:rPr lang="tr-TR" sz="2800" b="1" dirty="0">
                <a:solidFill>
                  <a:srgbClr val="0070C0"/>
                </a:solidFill>
                <a:latin typeface="Arial" panose="020B0604020202020204" pitchFamily="34" charset="0"/>
                <a:cs typeface="Arial" panose="020B0604020202020204" pitchFamily="34" charset="0"/>
              </a:rPr>
              <a:t>Araştırmadan elde edilen bulgulara dayalı olarak araştırmanın sonuçları </a:t>
            </a:r>
          </a:p>
        </p:txBody>
      </p:sp>
      <p:pic>
        <p:nvPicPr>
          <p:cNvPr id="5"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5533498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buFont typeface="Wingdings" panose="05000000000000000000" pitchFamily="2" charset="2"/>
              <a:buChar char="q"/>
            </a:pPr>
            <a:r>
              <a:rPr lang="tr-TR" sz="2400" dirty="0">
                <a:latin typeface="Arial" panose="020B0604020202020204" pitchFamily="34" charset="0"/>
                <a:cs typeface="Arial" panose="020B0604020202020204" pitchFamily="34" charset="0"/>
              </a:rPr>
              <a:t>Sınıf öğretmenlerinin çoğu, kural oluştururken ya da kuralları sınıf içerisinde  uygularken duygularını yönetebildiklerini, öğretmenlerin diğer bir bölümü ise  duygularını yönetemediklerini ifade etmişlerdir. </a:t>
            </a:r>
          </a:p>
          <a:p>
            <a:r>
              <a:rPr lang="tr-TR" sz="2400" dirty="0">
                <a:latin typeface="Arial" panose="020B0604020202020204" pitchFamily="34" charset="0"/>
                <a:cs typeface="Arial" panose="020B0604020202020204" pitchFamily="34" charset="0"/>
              </a:rPr>
              <a:t> Sınıf öğretmenlerinin çoğu duygularını yönetebildiklerini, bazı öğretmenler ise  duygu durumlarına göre hareketlerini ayarladıklarını ifade etmişlerdir. </a:t>
            </a:r>
          </a:p>
          <a:p>
            <a:r>
              <a:rPr lang="tr-TR" sz="2400" dirty="0">
                <a:latin typeface="Arial" panose="020B0604020202020204" pitchFamily="34" charset="0"/>
                <a:cs typeface="Arial" panose="020B0604020202020204" pitchFamily="34" charset="0"/>
              </a:rPr>
              <a:t> Sınıf öğretmenlerinin çoğu yaşadıkları sorunları sınıfta yansıtmadıklarını, çok azı  sıkıntılarının bazen sınıfa yansıyabildiğini ifade ederken öğretmenlerin sadece biri  sıkıntılarının sınıfta etkili olarak yansıdığı yönünde görüş bildirmiştir.</a:t>
            </a:r>
          </a:p>
          <a:p>
            <a:endParaRPr lang="tr-TR" sz="2400" dirty="0"/>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3127806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pPr algn="ctr"/>
            <a:r>
              <a:rPr lang="tr-TR" sz="3600" b="1" dirty="0" smtClean="0">
                <a:solidFill>
                  <a:srgbClr val="0070C0"/>
                </a:solidFill>
                <a:latin typeface="Arial" panose="020B0604020202020204" pitchFamily="34" charset="0"/>
                <a:cs typeface="Arial" panose="020B0604020202020204" pitchFamily="34" charset="0"/>
              </a:rPr>
              <a:t>Çocuklarda Duygu Yönetimi-Duygu Eğitimi-Duygu Düzenleme</a:t>
            </a:r>
            <a:endParaRPr lang="tr-TR" sz="3600" b="1" dirty="0">
              <a:solidFill>
                <a:srgbClr val="0070C0"/>
              </a:solidFill>
              <a:latin typeface="Arial" panose="020B0604020202020204" pitchFamily="34" charset="0"/>
              <a:cs typeface="Arial" panose="020B0604020202020204" pitchFamily="34" charset="0"/>
            </a:endParaRPr>
          </a:p>
        </p:txBody>
      </p:sp>
      <p:sp>
        <p:nvSpPr>
          <p:cNvPr id="3" name="İçerik Yer Tutucusu 2"/>
          <p:cNvSpPr>
            <a:spLocks noGrp="1"/>
          </p:cNvSpPr>
          <p:nvPr>
            <p:ph idx="1"/>
          </p:nvPr>
        </p:nvSpPr>
        <p:spPr>
          <a:xfrm>
            <a:off x="368300" y="1845734"/>
            <a:ext cx="11417300" cy="4023360"/>
          </a:xfrm>
        </p:spPr>
        <p:txBody>
          <a:bodyPr>
            <a:noAutofit/>
          </a:bodyPr>
          <a:lstStyle/>
          <a:p>
            <a:pPr marL="201168" lvl="1" indent="0">
              <a:buNone/>
            </a:pPr>
            <a:r>
              <a:rPr lang="tr-TR" b="1" dirty="0" smtClean="0">
                <a:solidFill>
                  <a:srgbClr val="002060"/>
                </a:solidFill>
                <a:latin typeface="Arial" panose="020B0604020202020204" pitchFamily="34" charset="0"/>
                <a:cs typeface="Arial" panose="020B0604020202020204" pitchFamily="34" charset="0"/>
              </a:rPr>
              <a:t>	</a:t>
            </a:r>
            <a:r>
              <a:rPr lang="tr-TR" sz="2400" dirty="0" smtClean="0">
                <a:solidFill>
                  <a:schemeClr val="tx1"/>
                </a:solidFill>
                <a:latin typeface="Arial" panose="020B0604020202020204" pitchFamily="34" charset="0"/>
                <a:cs typeface="Arial" panose="020B0604020202020204" pitchFamily="34" charset="0"/>
              </a:rPr>
              <a:t>kişisel  </a:t>
            </a:r>
            <a:r>
              <a:rPr lang="tr-TR" sz="2400" dirty="0">
                <a:solidFill>
                  <a:schemeClr val="tx1"/>
                </a:solidFill>
                <a:latin typeface="Arial" panose="020B0604020202020204" pitchFamily="34" charset="0"/>
                <a:cs typeface="Arial" panose="020B0604020202020204" pitchFamily="34" charset="0"/>
              </a:rPr>
              <a:t>ve  sosyal </a:t>
            </a:r>
            <a:r>
              <a:rPr lang="tr-TR" sz="2400" dirty="0" smtClean="0">
                <a:solidFill>
                  <a:schemeClr val="tx1"/>
                </a:solidFill>
                <a:latin typeface="Arial" panose="020B0604020202020204" pitchFamily="34" charset="0"/>
                <a:cs typeface="Arial" panose="020B0604020202020204" pitchFamily="34" charset="0"/>
              </a:rPr>
              <a:t> amaçlar  </a:t>
            </a:r>
            <a:r>
              <a:rPr lang="tr-TR" sz="2400" dirty="0">
                <a:solidFill>
                  <a:schemeClr val="tx1"/>
                </a:solidFill>
                <a:latin typeface="Arial" panose="020B0604020202020204" pitchFamily="34" charset="0"/>
                <a:cs typeface="Arial" panose="020B0604020202020204" pitchFamily="34" charset="0"/>
              </a:rPr>
              <a:t>doğrultusunda  başarabilmek  için  birinin  duygularını  istenmeyen  duygulardan </a:t>
            </a:r>
            <a:r>
              <a:rPr lang="tr-TR" sz="2400" dirty="0" smtClean="0">
                <a:solidFill>
                  <a:schemeClr val="tx1"/>
                </a:solidFill>
                <a:latin typeface="Arial" panose="020B0604020202020204" pitchFamily="34" charset="0"/>
                <a:cs typeface="Arial" panose="020B0604020202020204" pitchFamily="34" charset="0"/>
              </a:rPr>
              <a:t> istenen  </a:t>
            </a:r>
            <a:r>
              <a:rPr lang="tr-TR" sz="2400" dirty="0">
                <a:solidFill>
                  <a:schemeClr val="tx1"/>
                </a:solidFill>
                <a:latin typeface="Arial" panose="020B0604020202020204" pitchFamily="34" charset="0"/>
                <a:cs typeface="Arial" panose="020B0604020202020204" pitchFamily="34" charset="0"/>
              </a:rPr>
              <a:t>duygular  yönünde  değiştirebilme  becerisi  olarak  tanımlanır  ve  duygu  yönetimi </a:t>
            </a:r>
            <a:r>
              <a:rPr lang="tr-TR" sz="2400" dirty="0" smtClean="0">
                <a:solidFill>
                  <a:schemeClr val="tx1"/>
                </a:solidFill>
                <a:latin typeface="Arial" panose="020B0604020202020204" pitchFamily="34" charset="0"/>
                <a:cs typeface="Arial" panose="020B0604020202020204" pitchFamily="34" charset="0"/>
              </a:rPr>
              <a:t> kişilere  </a:t>
            </a:r>
            <a:r>
              <a:rPr lang="tr-TR" sz="2400" dirty="0">
                <a:solidFill>
                  <a:schemeClr val="tx1"/>
                </a:solidFill>
                <a:latin typeface="Arial" panose="020B0604020202020204" pitchFamily="34" charset="0"/>
                <a:cs typeface="Arial" panose="020B0604020202020204" pitchFamily="34" charset="0"/>
              </a:rPr>
              <a:t>öfke,  kaygı  depresyon,  stres  gibi  olumsuz  duygularla  birlikte  sevgi,  mutluluk, </a:t>
            </a:r>
            <a:r>
              <a:rPr lang="tr-TR" sz="2400" dirty="0" smtClean="0">
                <a:solidFill>
                  <a:schemeClr val="tx1"/>
                </a:solidFill>
                <a:latin typeface="Arial" panose="020B0604020202020204" pitchFamily="34" charset="0"/>
                <a:cs typeface="Arial" panose="020B0604020202020204" pitchFamily="34" charset="0"/>
              </a:rPr>
              <a:t> sabır  </a:t>
            </a:r>
            <a:r>
              <a:rPr lang="tr-TR" sz="2400" dirty="0">
                <a:solidFill>
                  <a:schemeClr val="tx1"/>
                </a:solidFill>
                <a:latin typeface="Arial" panose="020B0604020202020204" pitchFamily="34" charset="0"/>
                <a:cs typeface="Arial" panose="020B0604020202020204" pitchFamily="34" charset="0"/>
              </a:rPr>
              <a:t>gibi  olumlu  duygularla  da  başa  çıkabilmeyi  ve  bunları  nasıl  yöneteceklerini </a:t>
            </a:r>
            <a:r>
              <a:rPr lang="tr-TR" sz="2400" dirty="0" smtClean="0">
                <a:solidFill>
                  <a:schemeClr val="tx1"/>
                </a:solidFill>
                <a:latin typeface="Arial" panose="020B0604020202020204" pitchFamily="34" charset="0"/>
                <a:cs typeface="Arial" panose="020B0604020202020204" pitchFamily="34" charset="0"/>
              </a:rPr>
              <a:t> öğrenmelerini </a:t>
            </a:r>
            <a:r>
              <a:rPr lang="tr-TR" sz="2400" dirty="0">
                <a:solidFill>
                  <a:schemeClr val="tx1"/>
                </a:solidFill>
                <a:latin typeface="Arial" panose="020B0604020202020204" pitchFamily="34" charset="0"/>
                <a:cs typeface="Arial" panose="020B0604020202020204" pitchFamily="34" charset="0"/>
              </a:rPr>
              <a:t>sağlar.  </a:t>
            </a:r>
            <a:r>
              <a:rPr lang="tr-TR" sz="2400" dirty="0" err="1">
                <a:solidFill>
                  <a:schemeClr val="tx1"/>
                </a:solidFill>
                <a:latin typeface="Arial" panose="020B0604020202020204" pitchFamily="34" charset="0"/>
                <a:cs typeface="Arial" panose="020B0604020202020204" pitchFamily="34" charset="0"/>
              </a:rPr>
              <a:t>Lazarus</a:t>
            </a:r>
            <a:r>
              <a:rPr lang="tr-TR" sz="2400" dirty="0">
                <a:solidFill>
                  <a:schemeClr val="tx1"/>
                </a:solidFill>
                <a:latin typeface="Arial" panose="020B0604020202020204" pitchFamily="34" charset="0"/>
                <a:cs typeface="Arial" panose="020B0604020202020204" pitchFamily="34" charset="0"/>
              </a:rPr>
              <a:t>,  (1991)  duygu  yönetimini; bir  krizle  karşılaşıldığında  veya </a:t>
            </a:r>
            <a:r>
              <a:rPr lang="tr-TR" sz="2400" dirty="0" smtClean="0">
                <a:solidFill>
                  <a:schemeClr val="tx1"/>
                </a:solidFill>
                <a:latin typeface="Arial" panose="020B0604020202020204" pitchFamily="34" charset="0"/>
                <a:cs typeface="Arial" panose="020B0604020202020204" pitchFamily="34" charset="0"/>
              </a:rPr>
              <a:t> olumsuz </a:t>
            </a:r>
            <a:r>
              <a:rPr lang="tr-TR" sz="2400" dirty="0">
                <a:solidFill>
                  <a:schemeClr val="tx1"/>
                </a:solidFill>
                <a:latin typeface="Arial" panose="020B0604020202020204" pitchFamily="34" charset="0"/>
                <a:cs typeface="Arial" panose="020B0604020202020204" pitchFamily="34" charset="0"/>
              </a:rPr>
              <a:t>bir duyguya sahip olunduğunda, bireyin beden ve zihin uyumunu korumak için </a:t>
            </a:r>
            <a:r>
              <a:rPr lang="tr-TR" sz="2400" dirty="0" smtClean="0">
                <a:solidFill>
                  <a:schemeClr val="tx1"/>
                </a:solidFill>
                <a:latin typeface="Arial" panose="020B0604020202020204" pitchFamily="34" charset="0"/>
                <a:cs typeface="Arial" panose="020B0604020202020204" pitchFamily="34" charset="0"/>
              </a:rPr>
              <a:t> biliş  </a:t>
            </a:r>
            <a:r>
              <a:rPr lang="tr-TR" sz="2400" dirty="0">
                <a:solidFill>
                  <a:schemeClr val="tx1"/>
                </a:solidFill>
                <a:latin typeface="Arial" panose="020B0604020202020204" pitchFamily="34" charset="0"/>
                <a:cs typeface="Arial" panose="020B0604020202020204" pitchFamily="34" charset="0"/>
              </a:rPr>
              <a:t>ve  davranış  ayarlamasını  benimsemesi  ve  rahatsız  edici  hisleri  azaltma  metodu </a:t>
            </a:r>
            <a:r>
              <a:rPr lang="tr-TR" sz="2400" dirty="0" smtClean="0">
                <a:solidFill>
                  <a:schemeClr val="tx1"/>
                </a:solidFill>
                <a:latin typeface="Arial" panose="020B0604020202020204" pitchFamily="34" charset="0"/>
                <a:cs typeface="Arial" panose="020B0604020202020204" pitchFamily="34" charset="0"/>
              </a:rPr>
              <a:t> olarak  </a:t>
            </a:r>
            <a:r>
              <a:rPr lang="tr-TR" sz="2400" dirty="0">
                <a:solidFill>
                  <a:schemeClr val="tx1"/>
                </a:solidFill>
                <a:latin typeface="Arial" panose="020B0604020202020204" pitchFamily="34" charset="0"/>
                <a:cs typeface="Arial" panose="020B0604020202020204" pitchFamily="34" charset="0"/>
              </a:rPr>
              <a:t>tanımlamıştır.  Anlaşılacağı  gibi  çalışma  yaşamı  duygulardan  bağımsız  olarak </a:t>
            </a:r>
            <a:r>
              <a:rPr lang="tr-TR" sz="2400" dirty="0" smtClean="0">
                <a:solidFill>
                  <a:schemeClr val="tx1"/>
                </a:solidFill>
                <a:latin typeface="Arial" panose="020B0604020202020204" pitchFamily="34" charset="0"/>
                <a:cs typeface="Arial" panose="020B0604020202020204" pitchFamily="34" charset="0"/>
              </a:rPr>
              <a:t> düşünülemez</a:t>
            </a:r>
            <a:r>
              <a:rPr lang="tr-TR" sz="2400" dirty="0">
                <a:solidFill>
                  <a:schemeClr val="tx1"/>
                </a:solidFill>
                <a:latin typeface="Arial" panose="020B0604020202020204" pitchFamily="34" charset="0"/>
                <a:cs typeface="Arial" panose="020B0604020202020204" pitchFamily="34" charset="0"/>
              </a:rPr>
              <a:t>. Özellikle eğitim kurumlarının yönetim sürecinde hem yöneticilerin hem de </a:t>
            </a:r>
            <a:r>
              <a:rPr lang="tr-TR" sz="2400" dirty="0" smtClean="0">
                <a:solidFill>
                  <a:schemeClr val="tx1"/>
                </a:solidFill>
                <a:latin typeface="Arial" panose="020B0604020202020204" pitchFamily="34" charset="0"/>
                <a:cs typeface="Arial" panose="020B0604020202020204" pitchFamily="34" charset="0"/>
              </a:rPr>
              <a:t> öğretmenlerin  </a:t>
            </a:r>
            <a:r>
              <a:rPr lang="tr-TR" sz="2400" dirty="0">
                <a:solidFill>
                  <a:schemeClr val="tx1"/>
                </a:solidFill>
                <a:latin typeface="Arial" panose="020B0604020202020204" pitchFamily="34" charset="0"/>
                <a:cs typeface="Arial" panose="020B0604020202020204" pitchFamily="34" charset="0"/>
              </a:rPr>
              <a:t>kuruma  duygusal  uyumlarının  sağlanması  etkili  bir  </a:t>
            </a:r>
            <a:r>
              <a:rPr lang="tr-TR" sz="2400" dirty="0" smtClean="0">
                <a:solidFill>
                  <a:schemeClr val="tx1"/>
                </a:solidFill>
                <a:latin typeface="Arial" panose="020B0604020202020204" pitchFamily="34" charset="0"/>
                <a:cs typeface="Arial" panose="020B0604020202020204" pitchFamily="34" charset="0"/>
              </a:rPr>
              <a:t>işleyişin  gerçekleştirilmesine yardımcı olacaktır (Polat ve Yavaş, 2012). </a:t>
            </a:r>
            <a:endParaRPr lang="tr-TR" sz="2400" dirty="0">
              <a:solidFill>
                <a:schemeClr val="tx1"/>
              </a:solidFill>
              <a:latin typeface="Arial" panose="020B0604020202020204" pitchFamily="34" charset="0"/>
              <a:cs typeface="Arial" panose="020B0604020202020204" pitchFamily="34" charset="0"/>
            </a:endParaRPr>
          </a:p>
        </p:txBody>
      </p:sp>
      <p:pic>
        <p:nvPicPr>
          <p:cNvPr id="4" name="4 Resim" descr="ÇANKAYA RAM LOGO.png"/>
          <p:cNvPicPr>
            <a:picLocks noChangeAspect="1"/>
          </p:cNvPicPr>
          <p:nvPr/>
        </p:nvPicPr>
        <p:blipFill>
          <a:blip r:embed="rId2" cstate="print"/>
          <a:stretch>
            <a:fillRect/>
          </a:stretch>
        </p:blipFill>
        <p:spPr>
          <a:xfrm>
            <a:off x="89462" y="117567"/>
            <a:ext cx="1282138" cy="1227908"/>
          </a:xfrm>
          <a:prstGeom prst="rect">
            <a:avLst/>
          </a:prstGeom>
        </p:spPr>
      </p:pic>
    </p:spTree>
    <p:extLst>
      <p:ext uri="{BB962C8B-B14F-4D97-AF65-F5344CB8AC3E}">
        <p14:creationId xmlns:p14="http://schemas.microsoft.com/office/powerpoint/2010/main" val="2264440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Geçmişe bakış">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674</TotalTime>
  <Words>1474</Words>
  <Application>Microsoft Office PowerPoint</Application>
  <PresentationFormat>Geniş ekran</PresentationFormat>
  <Paragraphs>124</Paragraphs>
  <Slides>50</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50</vt:i4>
      </vt:variant>
    </vt:vector>
  </HeadingPairs>
  <TitlesOfParts>
    <vt:vector size="57" baseType="lpstr">
      <vt:lpstr>Arial</vt:lpstr>
      <vt:lpstr>Arial Black</vt:lpstr>
      <vt:lpstr>Calibri</vt:lpstr>
      <vt:lpstr>Calibri Light</vt:lpstr>
      <vt:lpstr>Times New Roman</vt:lpstr>
      <vt:lpstr>Wingdings</vt:lpstr>
      <vt:lpstr>Geçmişe bakış</vt:lpstr>
      <vt:lpstr>        OKULDA DUYGU EĞİTİMİ</vt:lpstr>
      <vt:lpstr>Sınıf Öğretmenleri Sınıfta Duygularını Nasıl Yönlendirirler ve Duygu Yönetimini Nasıl Sağlarlar?</vt:lpstr>
      <vt:lpstr>Sınıf Öğretmenleri Sınıfta Duygularını Nasıl Yönlendirirler ve Duygu Yönetimini Nasıl Sağlarlar?</vt:lpstr>
      <vt:lpstr>Sınıf Öğretmenleri Sınıfta Duygularını Nasıl Yönlendirirler ve Duygu Yönetimini Nasıl Sağlarlar?</vt:lpstr>
      <vt:lpstr>Sınıf Öğretmenleri Sınıfta Duygularını Nasıl Yönlendirirler ve Duygu Yönetimini Nasıl Sağlarlar?</vt:lpstr>
      <vt:lpstr>Sınıf Öğretmenleri Sınıfta Duygularını Nasıl Yönlendirirler ve Duygu Yönetimini Nasıl Sağlarlar?</vt:lpstr>
      <vt:lpstr>PowerPoint Sunusu</vt:lpstr>
      <vt:lpstr>PowerPoint Sunusu</vt:lpstr>
      <vt:lpstr>Çocuklarda Duygu Yönetimi-Duygu Eğitimi-Duygu Düzenleme</vt:lpstr>
      <vt:lpstr> DUYGULAR VE ÇOCUKLAR </vt:lpstr>
      <vt:lpstr>Duygular ihtiyaçların işaretidir </vt:lpstr>
      <vt:lpstr>Duyguları açıklamak, tanımlamak gerekir </vt:lpstr>
      <vt:lpstr>Duygular yanlış-doğru, iyi-kötü değildir</vt:lpstr>
      <vt:lpstr>PowerPoint Sunusu</vt:lpstr>
      <vt:lpstr>PowerPoint Sunusu</vt:lpstr>
      <vt:lpstr>PowerPoint Sunusu</vt:lpstr>
      <vt:lpstr>Birincil ve İkincil Duygular</vt:lpstr>
      <vt:lpstr>PowerPoint Sunusu</vt:lpstr>
      <vt:lpstr>PowerPoint Sunusu</vt:lpstr>
      <vt:lpstr>Mutluluk, Heyecan, Korku ve Dahası: Duygular Vücudun Hangi Bölgesinde Hissedilir? </vt:lpstr>
      <vt:lpstr>Mutluluk ve sevgi, tüm  vücutta kendini belli eder </vt:lpstr>
      <vt:lpstr>Öfke, esas olarak vücudun üst kısmında  hissedilir ve kalbi etkileyebilir </vt:lpstr>
      <vt:lpstr>Korku ve iğrenme, vücudun üst kısmında hissedilir </vt:lpstr>
      <vt:lpstr>Üzüntü baş ve göğüs bölgesinde hissedilirken depresyon alt vücudu hissizleştirir </vt:lpstr>
      <vt:lpstr>Endişe, pelvis bölgesinde hissedilir </vt:lpstr>
      <vt:lpstr>Kıskançlık, göğüs ve baş bölgesinde hissedilir ve kalp sorunlarına neden olabilir </vt:lpstr>
      <vt:lpstr>Duygularınızı “atmak” ve vücudunuzu rahatlatmak için  </vt:lpstr>
      <vt:lpstr>Duygu Düzenleme</vt:lpstr>
      <vt:lpstr>PowerPoint Sunusu</vt:lpstr>
      <vt:lpstr>Duygu Düzenleme İçin Öneriler  </vt:lpstr>
      <vt:lpstr>PowerPoint Sunusu</vt:lpstr>
      <vt:lpstr>PowerPoint Sunusu</vt:lpstr>
      <vt:lpstr>Çocuklarda Duygu Düzenleme </vt:lpstr>
      <vt:lpstr>PowerPoint Sunusu</vt:lpstr>
      <vt:lpstr>PowerPoint Sunusu</vt:lpstr>
      <vt:lpstr>Duygu Düzenlemeye Yardımcı Yöntemler</vt:lpstr>
      <vt:lpstr>PowerPoint Sunusu</vt:lpstr>
      <vt:lpstr>PowerPoint Sunusu</vt:lpstr>
      <vt:lpstr>PowerPoint Sunusu</vt:lpstr>
      <vt:lpstr>PowerPoint Sunusu</vt:lpstr>
      <vt:lpstr>PowerPoint Sunusu</vt:lpstr>
      <vt:lpstr>Yararlanılabilecek Kitap Listesi: </vt:lpstr>
      <vt:lpstr>Duygu Eğitimi</vt:lpstr>
      <vt:lpstr>Duyguları Ayarlamak</vt:lpstr>
      <vt:lpstr>PowerPoint Sunusu</vt:lpstr>
      <vt:lpstr>DUYGU YÖNETİMİ BOYUTLARI</vt:lpstr>
      <vt:lpstr>PowerPoint Sunusu</vt:lpstr>
      <vt:lpstr>PowerPoint Sunusu</vt:lpstr>
      <vt:lpstr>Kaynaklar</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ram1</dc:creator>
  <cp:lastModifiedBy>OYA ASLAN</cp:lastModifiedBy>
  <cp:revision>78</cp:revision>
  <dcterms:created xsi:type="dcterms:W3CDTF">2022-02-14T05:58:14Z</dcterms:created>
  <dcterms:modified xsi:type="dcterms:W3CDTF">2022-09-15T08:48:15Z</dcterms:modified>
</cp:coreProperties>
</file>